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34"/>
  </p:notesMasterIdLst>
  <p:handoutMasterIdLst>
    <p:handoutMasterId r:id="rId35"/>
  </p:handoutMasterIdLst>
  <p:sldIdLst>
    <p:sldId id="256" r:id="rId4"/>
    <p:sldId id="299" r:id="rId5"/>
    <p:sldId id="269" r:id="rId6"/>
    <p:sldId id="298" r:id="rId7"/>
    <p:sldId id="296" r:id="rId8"/>
    <p:sldId id="273" r:id="rId9"/>
    <p:sldId id="300" r:id="rId10"/>
    <p:sldId id="274" r:id="rId11"/>
    <p:sldId id="275" r:id="rId12"/>
    <p:sldId id="297" r:id="rId13"/>
    <p:sldId id="278" r:id="rId14"/>
    <p:sldId id="277" r:id="rId15"/>
    <p:sldId id="276" r:id="rId16"/>
    <p:sldId id="262" r:id="rId17"/>
    <p:sldId id="287" r:id="rId18"/>
    <p:sldId id="268" r:id="rId19"/>
    <p:sldId id="280" r:id="rId20"/>
    <p:sldId id="291" r:id="rId21"/>
    <p:sldId id="282" r:id="rId22"/>
    <p:sldId id="292" r:id="rId23"/>
    <p:sldId id="285" r:id="rId24"/>
    <p:sldId id="293" r:id="rId25"/>
    <p:sldId id="286" r:id="rId26"/>
    <p:sldId id="261" r:id="rId27"/>
    <p:sldId id="272" r:id="rId28"/>
    <p:sldId id="270" r:id="rId29"/>
    <p:sldId id="271" r:id="rId30"/>
    <p:sldId id="290" r:id="rId31"/>
    <p:sldId id="295" r:id="rId32"/>
    <p:sldId id="288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uce:Desktop:Column%20chart%20for%20authorship%20ratio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uce:Desktop:Authorship%20research:Authorship%20excel%20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Educational studies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Sheet1!$B$2:$C$2</c:f>
              <c:strCache>
                <c:ptCount val="2"/>
                <c:pt idx="0">
                  <c:v>1975/1976</c:v>
                </c:pt>
                <c:pt idx="1">
                  <c:v>2014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1.13</c:v>
                </c:pt>
                <c:pt idx="1">
                  <c:v>2.76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Studies in Higher Education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Sheet1!$B$2:$C$2</c:f>
              <c:strCache>
                <c:ptCount val="2"/>
                <c:pt idx="0">
                  <c:v>1975/1976</c:v>
                </c:pt>
                <c:pt idx="1">
                  <c:v>2014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1.12</c:v>
                </c:pt>
                <c:pt idx="1">
                  <c:v>2.18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277096"/>
        <c:axId val="2140280104"/>
      </c:barChart>
      <c:catAx>
        <c:axId val="2140277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0280104"/>
        <c:crosses val="autoZero"/>
        <c:auto val="1"/>
        <c:lblAlgn val="ctr"/>
        <c:lblOffset val="100"/>
        <c:noMultiLvlLbl val="0"/>
      </c:catAx>
      <c:valAx>
        <c:axId val="2140280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0277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>
                <a:latin typeface="+mn-lt"/>
                <a:cs typeface="Times New Roman"/>
              </a:rPr>
              <a:t> </a:t>
            </a:r>
            <a:endParaRPr lang="en-US" sz="1600" dirty="0">
              <a:latin typeface="+mn-lt"/>
              <a:cs typeface="Times New Roman"/>
            </a:endParaRPr>
          </a:p>
        </c:rich>
      </c:tx>
      <c:layout>
        <c:manualLayout>
          <c:xMode val="edge"/>
          <c:yMode val="edge"/>
          <c:x val="0.154403187553363"/>
          <c:y val="0.0749509492156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7059861493217"/>
          <c:y val="0.202735137021382"/>
          <c:w val="0.520921354710179"/>
          <c:h val="0.5792409651438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'[Chart in Microsoft Office Word]Sheet1'!$B$2</c:f>
              <c:strCache>
                <c:ptCount val="1"/>
                <c:pt idx="0">
                  <c:v>No, not always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Word]Sheet1'!$A$3:$A$5</c:f>
              <c:strCache>
                <c:ptCount val="3"/>
                <c:pt idx="0">
                  <c:v>Any research team member</c:v>
                </c:pt>
                <c:pt idx="1">
                  <c:v>The research supervisor</c:v>
                </c:pt>
                <c:pt idx="2">
                  <c:v>The grant holder</c:v>
                </c:pt>
              </c:strCache>
            </c:strRef>
          </c:cat>
          <c:val>
            <c:numRef>
              <c:f>'[Chart in Microsoft Office Word]Sheet1'!$B$3:$B$5</c:f>
              <c:numCache>
                <c:formatCode>General</c:formatCode>
                <c:ptCount val="3"/>
                <c:pt idx="0">
                  <c:v>87.0</c:v>
                </c:pt>
                <c:pt idx="1">
                  <c:v>81.0</c:v>
                </c:pt>
                <c:pt idx="2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'[Chart in Microsoft Office Word]Sheet1'!$C$2</c:f>
              <c:strCache>
                <c:ptCount val="1"/>
                <c:pt idx="0">
                  <c:v>Yes, always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Word]Sheet1'!$A$3:$A$5</c:f>
              <c:strCache>
                <c:ptCount val="3"/>
                <c:pt idx="0">
                  <c:v>Any research team member</c:v>
                </c:pt>
                <c:pt idx="1">
                  <c:v>The research supervisor</c:v>
                </c:pt>
                <c:pt idx="2">
                  <c:v>The grant holder</c:v>
                </c:pt>
              </c:strCache>
            </c:strRef>
          </c:cat>
          <c:val>
            <c:numRef>
              <c:f>'[Chart in Microsoft Office Word]Sheet1'!$C$3:$C$5</c:f>
              <c:numCache>
                <c:formatCode>General</c:formatCode>
                <c:ptCount val="3"/>
                <c:pt idx="0">
                  <c:v>13.0</c:v>
                </c:pt>
                <c:pt idx="1">
                  <c:v>19.0</c:v>
                </c:pt>
                <c:pt idx="2">
                  <c:v>60.0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1057224"/>
        <c:axId val="2141060280"/>
      </c:barChart>
      <c:catAx>
        <c:axId val="21410572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2141060280"/>
        <c:crosses val="autoZero"/>
        <c:auto val="1"/>
        <c:lblAlgn val="ctr"/>
        <c:lblOffset val="100"/>
        <c:noMultiLvlLbl val="0"/>
      </c:catAx>
      <c:valAx>
        <c:axId val="2141060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908747177687127"/>
              <c:y val="0.769328147777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10572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9296805490333"/>
          <c:y val="0.878693178606555"/>
          <c:w val="0.382234702589887"/>
          <c:h val="0.059285277983832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Office PowerPoint]Sheet1'!$A$2:$A$6</c:f>
              <c:strCache>
                <c:ptCount val="5"/>
                <c:pt idx="0">
                  <c:v>Alphabetical order</c:v>
                </c:pt>
                <c:pt idx="1">
                  <c:v>Prof. Smith as he is senior</c:v>
                </c:pt>
                <c:pt idx="2">
                  <c:v>Whichever person needs a first authorship credit the most for career advancement</c:v>
                </c:pt>
                <c:pt idx="3">
                  <c:v>Toss a coin</c:v>
                </c:pt>
                <c:pt idx="4">
                  <c:v>Other suggestion</c:v>
                </c:pt>
              </c:strCache>
            </c:strRef>
          </c:cat>
          <c:val>
            <c:numRef>
              <c:f>'[Chart in Microsoft Office PowerPoint]Sheet1'!$B$2:$B$6</c:f>
              <c:numCache>
                <c:formatCode>General</c:formatCode>
                <c:ptCount val="5"/>
                <c:pt idx="0">
                  <c:v>16.0</c:v>
                </c:pt>
                <c:pt idx="1">
                  <c:v>7.0</c:v>
                </c:pt>
                <c:pt idx="2">
                  <c:v>32.0</c:v>
                </c:pt>
                <c:pt idx="3">
                  <c:v>4.0</c:v>
                </c:pt>
                <c:pt idx="4">
                  <c:v>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Sheet1!$A$49</c:f>
              <c:strCache>
                <c:ptCount val="1"/>
                <c:pt idx="0">
                  <c:v>Third author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Sheet1!$B$48:$D$48</c:f>
              <c:strCache>
                <c:ptCount val="3"/>
                <c:pt idx="0">
                  <c:v>Dr Wong (PDF)</c:v>
                </c:pt>
                <c:pt idx="1">
                  <c:v>Dr Lee (Assistant Prof)</c:v>
                </c:pt>
                <c:pt idx="2">
                  <c:v>Prof Chen (full professor)</c:v>
                </c:pt>
              </c:strCache>
            </c:strRef>
          </c:cat>
          <c:val>
            <c:numRef>
              <c:f>Sheet1!$B$49:$D$49</c:f>
              <c:numCache>
                <c:formatCode>General</c:formatCode>
                <c:ptCount val="3"/>
                <c:pt idx="0">
                  <c:v>19.0</c:v>
                </c:pt>
                <c:pt idx="1">
                  <c:v>35.0</c:v>
                </c:pt>
                <c:pt idx="2">
                  <c:v>43.0</c:v>
                </c:pt>
              </c:numCache>
            </c:numRef>
          </c:val>
        </c:ser>
        <c:ser>
          <c:idx val="1"/>
          <c:order val="1"/>
          <c:tx>
            <c:strRef>
              <c:f>Sheet1!$A$50</c:f>
              <c:strCache>
                <c:ptCount val="1"/>
                <c:pt idx="0">
                  <c:v>Second author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Sheet1!$B$48:$D$48</c:f>
              <c:strCache>
                <c:ptCount val="3"/>
                <c:pt idx="0">
                  <c:v>Dr Wong (PDF)</c:v>
                </c:pt>
                <c:pt idx="1">
                  <c:v>Dr Lee (Assistant Prof)</c:v>
                </c:pt>
                <c:pt idx="2">
                  <c:v>Prof Chen (full professor)</c:v>
                </c:pt>
              </c:strCache>
            </c:strRef>
          </c:cat>
          <c:val>
            <c:numRef>
              <c:f>Sheet1!$B$50:$D$50</c:f>
              <c:numCache>
                <c:formatCode>General</c:formatCode>
                <c:ptCount val="3"/>
                <c:pt idx="0">
                  <c:v>22.0</c:v>
                </c:pt>
                <c:pt idx="1">
                  <c:v>55.0</c:v>
                </c:pt>
                <c:pt idx="2">
                  <c:v>19.0</c:v>
                </c:pt>
              </c:numCache>
            </c:numRef>
          </c:val>
        </c:ser>
        <c:ser>
          <c:idx val="2"/>
          <c:order val="2"/>
          <c:tx>
            <c:strRef>
              <c:f>Sheet1!$A$51</c:f>
              <c:strCache>
                <c:ptCount val="1"/>
                <c:pt idx="0">
                  <c:v>First author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Sheet1!$B$48:$D$48</c:f>
              <c:strCache>
                <c:ptCount val="3"/>
                <c:pt idx="0">
                  <c:v>Dr Wong (PDF)</c:v>
                </c:pt>
                <c:pt idx="1">
                  <c:v>Dr Lee (Assistant Prof)</c:v>
                </c:pt>
                <c:pt idx="2">
                  <c:v>Prof Chen (full professor)</c:v>
                </c:pt>
              </c:strCache>
            </c:strRef>
          </c:cat>
          <c:val>
            <c:numRef>
              <c:f>Sheet1!$B$51:$D$51</c:f>
              <c:numCache>
                <c:formatCode>General</c:formatCode>
                <c:ptCount val="3"/>
                <c:pt idx="0">
                  <c:v>56.0</c:v>
                </c:pt>
                <c:pt idx="1">
                  <c:v>6.0</c:v>
                </c:pt>
                <c:pt idx="2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569656"/>
        <c:axId val="2108572664"/>
      </c:barChart>
      <c:catAx>
        <c:axId val="2108569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8572664"/>
        <c:crosses val="autoZero"/>
        <c:auto val="1"/>
        <c:lblAlgn val="ctr"/>
        <c:lblOffset val="100"/>
        <c:noMultiLvlLbl val="0"/>
      </c:catAx>
      <c:valAx>
        <c:axId val="210857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8569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0.66394</cdr:x>
      <cdr:y>0.03896</cdr:y>
    </cdr:from>
    <cdr:to>
      <cdr:x>0.96055</cdr:x>
      <cdr:y>0.15584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0" y="216024"/>
          <a:ext cx="2573523" cy="64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0000FF"/>
              </a:solidFill>
            </a:rPr>
            <a:t>List names in alphabetical order</a:t>
          </a:r>
          <a:endParaRPr lang="en-US" sz="20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0.19492</cdr:x>
      <cdr:y>0.90909</cdr:y>
    </cdr:from>
    <cdr:to>
      <cdr:x>0.38136</cdr:x>
      <cdr:y>0.98701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5040560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3333CC"/>
              </a:solidFill>
            </a:rPr>
            <a:t>Toss a coin</a:t>
          </a:r>
          <a:endParaRPr lang="en-US" sz="2000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0.72203</cdr:x>
      <cdr:y>0.23377</cdr:y>
    </cdr:from>
    <cdr:to>
      <cdr:x>0.98474</cdr:x>
      <cdr:y>0.46754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64696" y="1296144"/>
          <a:ext cx="2279392" cy="1296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3333CC"/>
              </a:solidFill>
            </a:rPr>
            <a:t> Make Prof. Smith</a:t>
          </a:r>
        </a:p>
        <a:p xmlns:a="http://schemas.openxmlformats.org/drawingml/2006/main">
          <a:r>
            <a:rPr lang="en-US" sz="2000" dirty="0" smtClean="0">
              <a:solidFill>
                <a:srgbClr val="3333CC"/>
              </a:solidFill>
            </a:rPr>
            <a:t>   first author as </a:t>
          </a:r>
        </a:p>
        <a:p xmlns:a="http://schemas.openxmlformats.org/drawingml/2006/main">
          <a:r>
            <a:rPr lang="en-US" sz="2000" dirty="0">
              <a:solidFill>
                <a:srgbClr val="3333CC"/>
              </a:solidFill>
            </a:rPr>
            <a:t> </a:t>
          </a:r>
          <a:r>
            <a:rPr lang="en-US" sz="2000" dirty="0" smtClean="0">
              <a:solidFill>
                <a:srgbClr val="3333CC"/>
              </a:solidFill>
            </a:rPr>
            <a:t>   senior</a:t>
          </a:r>
          <a:r>
            <a:rPr lang="en-US" sz="2000" dirty="0">
              <a:solidFill>
                <a:srgbClr val="3333CC"/>
              </a:solidFill>
            </a:rPr>
            <a:t> </a:t>
          </a:r>
          <a:r>
            <a:rPr lang="en-US" sz="2000" dirty="0" smtClean="0">
              <a:solidFill>
                <a:srgbClr val="3333CC"/>
              </a:solidFill>
            </a:rPr>
            <a:t>academic</a:t>
          </a:r>
          <a:endParaRPr lang="en-US" sz="2000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0.71186</cdr:x>
      <cdr:y>0.66234</cdr:y>
    </cdr:from>
    <cdr:to>
      <cdr:x>1</cdr:x>
      <cdr:y>0.94805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76422" y="3672408"/>
          <a:ext cx="2500034" cy="1584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3333CC"/>
              </a:solidFill>
            </a:rPr>
            <a:t>  Select person who</a:t>
          </a:r>
        </a:p>
        <a:p xmlns:a="http://schemas.openxmlformats.org/drawingml/2006/main">
          <a:r>
            <a:rPr lang="en-US" sz="2000" dirty="0" smtClean="0">
              <a:solidFill>
                <a:srgbClr val="3333CC"/>
              </a:solidFill>
            </a:rPr>
            <a:t> needs 1</a:t>
          </a:r>
          <a:r>
            <a:rPr lang="en-US" sz="2000" baseline="30000" dirty="0" smtClean="0">
              <a:solidFill>
                <a:srgbClr val="3333CC"/>
              </a:solidFill>
            </a:rPr>
            <a:t>st</a:t>
          </a:r>
          <a:r>
            <a:rPr lang="en-US" sz="2000" dirty="0" smtClean="0">
              <a:solidFill>
                <a:srgbClr val="3333CC"/>
              </a:solidFill>
            </a:rPr>
            <a:t> authorship most for career advancement</a:t>
          </a:r>
          <a:endParaRPr lang="en-US" sz="2000" dirty="0">
            <a:solidFill>
              <a:srgbClr val="3333CC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29DFDDE6-718E-A345-BC34-959897114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306741F-23CC-C046-905D-81E7F3048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58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BB6FA585-EBFD-6940-B68D-315AFF455AE0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Please use the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dd</a:t>
            </a:r>
            <a:r>
              <a:rPr lang="en-US" dirty="0">
                <a:ea typeface="ＭＳ Ｐゴシック" charset="0"/>
                <a:cs typeface="ＭＳ Ｐゴシック" charset="0"/>
              </a:rPr>
              <a:t> month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yyyy</a:t>
            </a:r>
            <a:r>
              <a:rPr lang="en-US" dirty="0">
                <a:ea typeface="ＭＳ Ｐゴシック" charset="0"/>
                <a:cs typeface="ＭＳ Ｐゴシック" charset="0"/>
              </a:rPr>
              <a:t> format for the date for example 11 January 2008. The main title can be one or two lines long. 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126D36B9-C99B-BC46-83CE-7ADDE800C128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Charts should range left and to the bottom of the page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B94D7745-C40C-3D42-B939-9B20A327C3F6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Range pictures to the left and place underneath the bullet point text. Range captions to the bottom right hand corner of the picture. The image shown here is 7cm x 5cm. 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6A1CE2-0A8F-1C4B-A61A-D4B3A131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404664"/>
            <a:ext cx="115212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6F41-BB7B-D842-B113-5306F1965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4321-C42C-B244-8B4B-4AA5BAEF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D7B9E-0C14-9842-B13E-50F07AF54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66FD-7171-EC4A-9A29-50E890285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0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332656"/>
            <a:ext cx="939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6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96BE-1190-6E4C-B181-968B12A02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37CB6-96FC-9F41-836E-2285ED22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0BBE-5AB8-BE4D-ADCF-AC73DB8B7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0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25A7-DC0D-E849-ACBD-C3CE83A1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5E91D-E85B-8E45-8AA9-4AA0F1FD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AA0B1-540E-F649-9265-9AA6038EB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5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DA36-1EF3-854A-BD44-9331E48C8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8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DD02-9C0B-A04E-9E66-9F47C789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15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CA39C-182E-E443-836A-44F0C8804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2F89-8B8B-8A42-BB43-71B783C34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5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6704-8C51-F14A-8A1F-41C639D06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1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6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6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8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99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4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F6810-ABD2-2548-8B6C-3B7D0EBFD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9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3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8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4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41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9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53A6-26A4-7E4C-A3DB-23881EF61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B1C9-AB79-6149-80BC-80DCF0A1D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0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A65E-66E2-A944-B34E-FD7946D91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FF9B-9564-3F46-8DD6-3A7201BB2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805CC-61EF-154A-9263-A41A8AC0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6AA9-F4BE-6148-8664-2A174005A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3D157B86-A8CC-8847-A891-C9D2E93A6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528" y="404664"/>
            <a:ext cx="864096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69A16BC8-6C70-DF41-948D-7B5439B1E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528" y="404664"/>
            <a:ext cx="864096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chart" Target="../charts/chart2.xm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andfonline.com/doi/full/10.1080/03075079.2015.108500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Bruce\Desktop\Macintosh%20HD:Users:Bruce:Desktop:Growth%20tables.docx!OLE_LINK1" TargetMode="External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Bruce\Desktop\Macintosh%20HD:Users:Bruce:Documents:Multiple%20authorship%20paper:Growth%20tables.docx!OLE_LINK2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Georgia" charset="0"/>
                <a:ea typeface="ＭＳ Ｐゴシック" charset="0"/>
                <a:cs typeface="ＭＳ Ｐゴシック" charset="0"/>
              </a:rPr>
              <a:t>Multiple authorship and the gift economy</a:t>
            </a:r>
            <a:endParaRPr lang="en-US" sz="40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437112"/>
            <a:ext cx="8712968" cy="1752600"/>
          </a:xfrm>
        </p:spPr>
        <p:txBody>
          <a:bodyPr/>
          <a:lstStyle/>
          <a:p>
            <a:pPr>
              <a:lnSpc>
                <a:spcPts val="4100"/>
              </a:lnSpc>
              <a:spcAft>
                <a:spcPts val="0"/>
              </a:spcAft>
            </a:pPr>
            <a:r>
              <a:rPr lang="en-US" dirty="0">
                <a:solidFill>
                  <a:srgbClr val="B2D5D5"/>
                </a:solidFill>
                <a:latin typeface="Georgia" charset="0"/>
                <a:ea typeface="ＭＳ Ｐゴシック" charset="0"/>
                <a:cs typeface="ＭＳ Ｐゴシック" charset="0"/>
              </a:rPr>
              <a:t>Bruce </a:t>
            </a:r>
            <a:r>
              <a:rPr lang="en-US" dirty="0" smtClean="0">
                <a:solidFill>
                  <a:srgbClr val="B2D5D5"/>
                </a:solidFill>
                <a:latin typeface="Georgia" charset="0"/>
                <a:ea typeface="ＭＳ Ｐゴシック" charset="0"/>
                <a:cs typeface="ＭＳ Ｐゴシック" charset="0"/>
              </a:rPr>
              <a:t>Macfarlane</a:t>
            </a:r>
            <a:endParaRPr lang="en-US" dirty="0">
              <a:solidFill>
                <a:srgbClr val="B2D5D5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41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B2D5D5"/>
                </a:solidFill>
                <a:latin typeface="Georgia" charset="0"/>
                <a:ea typeface="ＭＳ Ｐゴシック" charset="0"/>
                <a:cs typeface="ＭＳ Ｐゴシック" charset="0"/>
              </a:rPr>
              <a:t>Centre for Higher Education at Southampton (CHES) </a:t>
            </a:r>
          </a:p>
          <a:p>
            <a:pPr>
              <a:lnSpc>
                <a:spcPts val="4100"/>
              </a:lnSpc>
              <a:spcAft>
                <a:spcPts val="0"/>
              </a:spcAft>
            </a:pPr>
            <a:r>
              <a:rPr lang="en-US" sz="2800" smtClean="0">
                <a:solidFill>
                  <a:srgbClr val="B2D5D5"/>
                </a:solidFill>
                <a:latin typeface="Georgia" charset="0"/>
                <a:ea typeface="ＭＳ Ｐゴシック" charset="0"/>
                <a:cs typeface="ＭＳ Ｐゴシック" charset="0"/>
              </a:rPr>
              <a:t>12</a:t>
            </a:r>
            <a:r>
              <a:rPr lang="en-US" sz="2800" baseline="30000" smtClean="0">
                <a:solidFill>
                  <a:srgbClr val="B2D5D5"/>
                </a:solidFill>
                <a:latin typeface="Georgia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800" smtClean="0">
                <a:solidFill>
                  <a:srgbClr val="B2D5D5"/>
                </a:solidFill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B2D5D5"/>
                </a:solidFill>
                <a:latin typeface="Georgia" charset="0"/>
                <a:ea typeface="ＭＳ Ｐゴシック" charset="0"/>
                <a:cs typeface="ＭＳ Ｐゴシック" charset="0"/>
              </a:rPr>
              <a:t>April, 2016</a:t>
            </a:r>
            <a:endParaRPr lang="en-US" sz="2800" dirty="0">
              <a:solidFill>
                <a:srgbClr val="B2D5D5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Text Box 25"/>
          <p:cNvSpPr txBox="1">
            <a:spLocks noChangeArrowheads="1"/>
          </p:cNvSpPr>
          <p:nvPr/>
        </p:nvSpPr>
        <p:spPr bwMode="auto">
          <a:xfrm>
            <a:off x="381000" y="5851525"/>
            <a:ext cx="7287344" cy="6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2400" dirty="0">
                <a:solidFill>
                  <a:srgbClr val="B2D5D5"/>
                </a:solidFill>
                <a:latin typeface="Lucida Sans" panose="020B0602030504020204" pitchFamily="34" charset="0"/>
              </a:rPr>
              <a:t/>
            </a:r>
            <a:br>
              <a:rPr lang="en-US" sz="2400" dirty="0">
                <a:solidFill>
                  <a:srgbClr val="B2D5D5"/>
                </a:solidFill>
                <a:latin typeface="Lucida Sans" panose="020B0602030504020204" pitchFamily="34" charset="0"/>
              </a:rPr>
            </a:br>
            <a:endParaRPr lang="en-US" sz="2800" dirty="0">
              <a:solidFill>
                <a:srgbClr val="B2D5D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10</a:t>
            </a:fld>
            <a:endParaRPr lang="en-US" sz="1400">
              <a:latin typeface="Georg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Non authorship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323850" y="1700213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Main types:</a:t>
            </a:r>
          </a:p>
          <a:p>
            <a:pPr marL="0" indent="0"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Those who insist on inclusion as an author due to: 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charset="0"/>
                <a:cs typeface="ＭＳ Ｐゴシック" charset="0"/>
              </a:rPr>
              <a:t>a</a:t>
            </a:r>
            <a:r>
              <a:rPr lang="en-US" dirty="0" smtClean="0">
                <a:latin typeface="Georgia" charset="0"/>
                <a:cs typeface="ＭＳ Ｐゴシック" charset="0"/>
              </a:rPr>
              <a:t>n existing relationship with the principal author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charset="0"/>
                <a:cs typeface="ＭＳ Ｐゴシック" charset="0"/>
              </a:rPr>
              <a:t>t</a:t>
            </a:r>
            <a:r>
              <a:rPr lang="en-US" dirty="0" smtClean="0">
                <a:latin typeface="Georgia" charset="0"/>
                <a:cs typeface="ＭＳ Ｐゴシック" charset="0"/>
              </a:rPr>
              <a:t>heir status in the work setting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charset="0"/>
                <a:cs typeface="ＭＳ Ｐゴシック" charset="0"/>
              </a:rPr>
              <a:t>t</a:t>
            </a:r>
            <a:r>
              <a:rPr lang="en-US" dirty="0" smtClean="0">
                <a:latin typeface="Georgia" charset="0"/>
                <a:cs typeface="ＭＳ Ｐゴシック" charset="0"/>
              </a:rPr>
              <a:t>heir role in gaining funding for a project</a:t>
            </a:r>
          </a:p>
          <a:p>
            <a:pPr marL="457200" indent="-457200">
              <a:buAutoNum type="arabicParenR"/>
            </a:pPr>
            <a:endParaRPr lang="en-US" dirty="0" smtClean="0">
              <a:latin typeface="Georgia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Lynch (1994)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5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11</a:t>
            </a:fld>
            <a:endParaRPr lang="en-US" sz="1400">
              <a:latin typeface="Georgia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Authorship abuses and effects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323850" y="1700213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i="1" dirty="0">
                <a:latin typeface="Georgia" charset="0"/>
                <a:cs typeface="ＭＳ Ｐゴシック" charset="0"/>
              </a:rPr>
              <a:t>Gift authorship</a:t>
            </a:r>
            <a:r>
              <a:rPr lang="en-US" dirty="0">
                <a:latin typeface="Georgia" charset="0"/>
                <a:cs typeface="ＭＳ Ｐゴシック" charset="0"/>
              </a:rPr>
              <a:t>: someone is credited as an </a:t>
            </a:r>
            <a:r>
              <a:rPr lang="en-US" dirty="0" smtClean="0">
                <a:latin typeface="Georgia" charset="0"/>
                <a:cs typeface="ＭＳ Ｐゴシック" charset="0"/>
              </a:rPr>
              <a:t>author </a:t>
            </a:r>
            <a:r>
              <a:rPr lang="en-US" dirty="0">
                <a:latin typeface="Georgia" charset="0"/>
                <a:cs typeface="ＭＳ Ｐゴシック" charset="0"/>
              </a:rPr>
              <a:t>who has not made a significant </a:t>
            </a:r>
            <a:r>
              <a:rPr lang="en-US" dirty="0" smtClean="0">
                <a:latin typeface="Georgia" charset="0"/>
                <a:cs typeface="ＭＳ Ｐゴシック" charset="0"/>
              </a:rPr>
              <a:t>contribution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Georgia" charset="0"/>
              <a:cs typeface="ＭＳ Ｐゴシック" charset="0"/>
            </a:endParaRPr>
          </a:p>
          <a:p>
            <a:pPr>
              <a:spcAft>
                <a:spcPts val="0"/>
              </a:spcAft>
            </a:pPr>
            <a:r>
              <a:rPr lang="en-US" i="1" dirty="0" smtClean="0">
                <a:cs typeface="ＭＳ Ｐゴシック" charset="0"/>
              </a:rPr>
              <a:t>Ghost authorship</a:t>
            </a:r>
            <a:r>
              <a:rPr lang="en-US" dirty="0" smtClean="0">
                <a:cs typeface="ＭＳ Ｐゴシック" charset="0"/>
              </a:rPr>
              <a:t>: the real author of the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cs typeface="ＭＳ Ｐゴシック" charset="0"/>
              </a:rPr>
              <a:t>     paper </a:t>
            </a:r>
            <a:r>
              <a:rPr lang="en-US" dirty="0" err="1" smtClean="0">
                <a:cs typeface="ＭＳ Ｐゴシック" charset="0"/>
              </a:rPr>
              <a:t>uncredited</a:t>
            </a:r>
            <a:endParaRPr lang="en-US" dirty="0" smtClean="0">
              <a:cs typeface="ＭＳ Ｐゴシック" charset="0"/>
            </a:endParaRPr>
          </a:p>
          <a:p>
            <a:pPr>
              <a:spcAft>
                <a:spcPts val="0"/>
              </a:spcAft>
            </a:pPr>
            <a:endParaRPr lang="en-US" dirty="0" smtClean="0">
              <a:latin typeface="Georgia" charset="0"/>
              <a:cs typeface="ＭＳ Ｐゴシック" charset="0"/>
            </a:endParaRPr>
          </a:p>
          <a:p>
            <a:pPr>
              <a:spcAft>
                <a:spcPts val="0"/>
              </a:spcAft>
            </a:pPr>
            <a:r>
              <a:rPr lang="en-US" i="1" dirty="0" smtClean="0">
                <a:latin typeface="Georgia" charset="0"/>
                <a:cs typeface="ＭＳ Ｐゴシック" charset="0"/>
              </a:rPr>
              <a:t>White Bull effect</a:t>
            </a:r>
            <a:r>
              <a:rPr lang="en-US" dirty="0" smtClean="0">
                <a:latin typeface="Georgia" charset="0"/>
                <a:cs typeface="ＭＳ Ｐゴシック" charset="0"/>
              </a:rPr>
              <a:t>: pressure or coercion from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     senior researchers to get unmerited authorship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     credit (</a:t>
            </a:r>
            <a:r>
              <a:rPr lang="en-US" dirty="0">
                <a:latin typeface="Georgia" charset="0"/>
                <a:cs typeface="ＭＳ Ｐゴシック" charset="0"/>
              </a:rPr>
              <a:t>K</a:t>
            </a:r>
            <a:r>
              <a:rPr lang="en-US" dirty="0" smtClean="0">
                <a:latin typeface="Georgia" charset="0"/>
                <a:cs typeface="ＭＳ Ｐゴシック" charset="0"/>
              </a:rPr>
              <a:t>wok, 2005)</a:t>
            </a:r>
          </a:p>
          <a:p>
            <a:pPr>
              <a:spcAft>
                <a:spcPts val="0"/>
              </a:spcAft>
            </a:pPr>
            <a:endParaRPr lang="en-US" dirty="0" smtClean="0">
              <a:latin typeface="Georgia" charset="0"/>
              <a:cs typeface="ＭＳ Ｐゴシック" charset="0"/>
            </a:endParaRPr>
          </a:p>
          <a:p>
            <a:pPr>
              <a:spcAft>
                <a:spcPts val="0"/>
              </a:spcAft>
            </a:pPr>
            <a:r>
              <a:rPr lang="en-US" i="1" dirty="0" smtClean="0">
                <a:latin typeface="Georgia" charset="0"/>
                <a:cs typeface="ＭＳ Ｐゴシック" charset="0"/>
              </a:rPr>
              <a:t>The Matthew effect</a:t>
            </a:r>
            <a:r>
              <a:rPr lang="en-US" dirty="0" smtClean="0">
                <a:latin typeface="Georgia" charset="0"/>
                <a:cs typeface="ＭＳ Ｐゴシック" charset="0"/>
              </a:rPr>
              <a:t>: well-known researchers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     tend to get more credit than less well known authors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     in multi-authored work (Merton, 1968)</a:t>
            </a:r>
          </a:p>
          <a:p>
            <a:pPr marL="0" indent="0">
              <a:buNone/>
            </a:pPr>
            <a:endParaRPr lang="en-US" dirty="0">
              <a:latin typeface="Georgia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3284984"/>
            <a:ext cx="1152128" cy="1371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725144"/>
            <a:ext cx="1224136" cy="10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0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12</a:t>
            </a:fld>
            <a:endParaRPr lang="en-US" sz="1400">
              <a:latin typeface="Georgia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Hong Kong case study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323850" y="1700213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Online questionnaire survey based on 4 case scenarios to investigate ethical issues surrounding multiple authorship</a:t>
            </a:r>
          </a:p>
          <a:p>
            <a:r>
              <a:rPr lang="en-US" dirty="0" smtClean="0">
                <a:latin typeface="Georgia" charset="0"/>
                <a:cs typeface="ＭＳ Ｐゴシック" charset="0"/>
              </a:rPr>
              <a:t>Lessen impact of social desirability reporting</a:t>
            </a:r>
          </a:p>
          <a:p>
            <a:r>
              <a:rPr lang="en-US" dirty="0" smtClean="0">
                <a:latin typeface="Georgia" charset="0"/>
                <a:cs typeface="ＭＳ Ｐゴシック" charset="0"/>
              </a:rPr>
              <a:t>Sent to all academic members (299) of education schools/faculties in Hong Kong universities. Response rate of 36% (108 respondents) </a:t>
            </a:r>
          </a:p>
          <a:p>
            <a:r>
              <a:rPr lang="en-US" dirty="0" smtClean="0">
                <a:latin typeface="Georgia" charset="0"/>
                <a:cs typeface="ＭＳ Ｐゴシック" charset="0"/>
              </a:rPr>
              <a:t>Minimal differences on basis of academic rank, gender, age, or country where they obtained their PhD </a:t>
            </a:r>
          </a:p>
          <a:p>
            <a:pPr marL="457200" indent="-457200">
              <a:buAutoNum type="arabicParenR"/>
            </a:pPr>
            <a:endParaRPr lang="en-US" dirty="0">
              <a:latin typeface="Georgi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13</a:t>
            </a:fld>
            <a:endParaRPr lang="en-US" sz="1400">
              <a:latin typeface="Georgia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Who is an author?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323850" y="1700213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ＭＳ Ｐゴシック" charset="0"/>
              </a:rPr>
              <a:t>Respondents who thought that meeting any ONE of these conditions constituted legitimate authorship (108 respondents)</a:t>
            </a:r>
            <a:endParaRPr lang="en-US" dirty="0">
              <a:latin typeface="Georgia" charset="0"/>
              <a:cs typeface="ＭＳ Ｐゴシック" charset="0"/>
            </a:endParaRP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Conception and design (</a:t>
            </a:r>
            <a:r>
              <a:rPr lang="en-US" b="1" dirty="0" smtClean="0">
                <a:latin typeface="Georgia" charset="0"/>
                <a:cs typeface="ＭＳ Ｐゴシック" charset="0"/>
              </a:rPr>
              <a:t>78%</a:t>
            </a:r>
            <a:r>
              <a:rPr lang="en-US" dirty="0" smtClean="0">
                <a:latin typeface="Georgia" charset="0"/>
                <a:cs typeface="ＭＳ Ｐゴシック" charset="0"/>
              </a:rPr>
              <a:t>), or analysis and interpretation of data (</a:t>
            </a:r>
            <a:r>
              <a:rPr lang="en-US" b="1" dirty="0" smtClean="0">
                <a:latin typeface="Georgia" charset="0"/>
                <a:cs typeface="ＭＳ Ｐゴシック" charset="0"/>
              </a:rPr>
              <a:t>47%</a:t>
            </a:r>
            <a:r>
              <a:rPr lang="en-US" dirty="0" smtClean="0">
                <a:latin typeface="Georgia" charset="0"/>
                <a:cs typeface="ＭＳ Ｐゴシック" charset="0"/>
              </a:rPr>
              <a:t>)?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Drafting the article or revising it critically for intellectual content (</a:t>
            </a:r>
            <a:r>
              <a:rPr lang="en-US" b="1" dirty="0" smtClean="0">
                <a:latin typeface="Georgia" charset="0"/>
                <a:cs typeface="ＭＳ Ｐゴシック" charset="0"/>
              </a:rPr>
              <a:t>76%</a:t>
            </a:r>
            <a:r>
              <a:rPr lang="en-US" dirty="0" smtClean="0">
                <a:latin typeface="Georgia" charset="0"/>
                <a:cs typeface="ＭＳ Ｐゴシック" charset="0"/>
              </a:rPr>
              <a:t>)?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Final approval of the version to be published (</a:t>
            </a:r>
            <a:r>
              <a:rPr lang="en-US" b="1" dirty="0" smtClean="0">
                <a:latin typeface="Georgia" charset="0"/>
                <a:cs typeface="ＭＳ Ｐゴシック" charset="0"/>
              </a:rPr>
              <a:t>13%</a:t>
            </a:r>
            <a:r>
              <a:rPr lang="en-US" dirty="0" smtClean="0">
                <a:latin typeface="Georgia" charset="0"/>
                <a:cs typeface="ＭＳ Ｐゴシック" charset="0"/>
              </a:rPr>
              <a:t>)?</a:t>
            </a:r>
          </a:p>
          <a:p>
            <a:pPr marL="457200" indent="-457200">
              <a:buAutoNum type="arabicParenR"/>
            </a:pPr>
            <a:endParaRPr lang="en-US" dirty="0" smtClean="0">
              <a:latin typeface="Georgia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(Macfarlane, 2015 unpublished data)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2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8103F682-459B-E44F-B365-3F34D96D5E67}" type="slidenum">
              <a:rPr lang="en-US" sz="1400">
                <a:latin typeface="Georgia" charset="0"/>
              </a:rPr>
              <a:pPr/>
              <a:t>14</a:t>
            </a:fld>
            <a:endParaRPr lang="en-US" sz="1400">
              <a:latin typeface="Georgia" charset="0"/>
            </a:endParaRPr>
          </a:p>
        </p:txBody>
      </p:sp>
      <p:sp>
        <p:nvSpPr>
          <p:cNvPr id="56322" name="Rectangle 8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820150" cy="648742"/>
          </a:xfrm>
        </p:spPr>
        <p:txBody>
          <a:bodyPr/>
          <a:lstStyle/>
          <a:p>
            <a:r>
              <a:rPr lang="de-DE" dirty="0" smtClean="0">
                <a:latin typeface="Georgia" charset="0"/>
                <a:ea typeface="ＭＳ Ｐゴシック" charset="0"/>
                <a:cs typeface="ＭＳ Ｐゴシック" charset="0"/>
              </a:rPr>
              <a:t>Who </a:t>
            </a:r>
            <a:r>
              <a:rPr lang="de-DE" dirty="0" err="1" smtClean="0">
                <a:latin typeface="Georgia" charset="0"/>
                <a:ea typeface="ＭＳ Ｐゴシック" charset="0"/>
                <a:cs typeface="ＭＳ Ｐゴシック" charset="0"/>
              </a:rPr>
              <a:t>should</a:t>
            </a:r>
            <a:r>
              <a:rPr lang="de-DE" dirty="0" smtClean="0">
                <a:latin typeface="Georgia" charset="0"/>
                <a:ea typeface="ＭＳ Ｐゴシック" charset="0"/>
                <a:cs typeface="ＭＳ Ｐゴシック" charset="0"/>
              </a:rPr>
              <a:t> ALWAYS </a:t>
            </a:r>
            <a:r>
              <a:rPr lang="de-DE" dirty="0" err="1" smtClean="0">
                <a:latin typeface="Georgia" charset="0"/>
                <a:ea typeface="ＭＳ Ｐゴシック" charset="0"/>
                <a:cs typeface="ＭＳ Ｐゴシック" charset="0"/>
              </a:rPr>
              <a:t>receive</a:t>
            </a:r>
            <a:r>
              <a:rPr lang="de-DE" dirty="0" smtClean="0">
                <a:latin typeface="Georgia" charset="0"/>
                <a:ea typeface="ＭＳ Ｐゴシック" charset="0"/>
                <a:cs typeface="ＭＳ Ｐゴシック" charset="0"/>
              </a:rPr>
              <a:t> an </a:t>
            </a:r>
            <a:r>
              <a:rPr lang="de-DE" dirty="0" err="1" smtClean="0">
                <a:latin typeface="Georgia" charset="0"/>
                <a:ea typeface="ＭＳ Ｐゴシック" charset="0"/>
                <a:cs typeface="ＭＳ Ｐゴシック" charset="0"/>
              </a:rPr>
              <a:t>authorship</a:t>
            </a:r>
            <a:r>
              <a:rPr lang="de-DE" dirty="0" smtClean="0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 smtClean="0">
                <a:latin typeface="Georgia" charset="0"/>
                <a:ea typeface="ＭＳ Ｐゴシック" charset="0"/>
                <a:cs typeface="ＭＳ Ｐゴシック" charset="0"/>
              </a:rPr>
              <a:t>credit</a:t>
            </a:r>
            <a:r>
              <a:rPr lang="de-DE" dirty="0" smtClean="0">
                <a:latin typeface="Georgi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09797773"/>
              </p:ext>
            </p:extLst>
          </p:nvPr>
        </p:nvGraphicFramePr>
        <p:xfrm>
          <a:off x="323528" y="1196752"/>
          <a:ext cx="8568952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uble Wave 29"/>
          <p:cNvSpPr/>
          <p:nvPr/>
        </p:nvSpPr>
        <p:spPr bwMode="auto">
          <a:xfrm>
            <a:off x="2627784" y="3429000"/>
            <a:ext cx="3744416" cy="3312368"/>
          </a:xfrm>
          <a:prstGeom prst="doubleWave">
            <a:avLst/>
          </a:prstGeom>
          <a:solidFill>
            <a:srgbClr val="FFFF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3789040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Design the study</a:t>
            </a:r>
            <a:endParaRPr lang="en-US" sz="2000" b="1" dirty="0"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Conduct interviews</a:t>
            </a:r>
            <a:endParaRPr lang="en-US" sz="2000" b="1" dirty="0"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Transcribe </a:t>
            </a:r>
          </a:p>
          <a:p>
            <a:r>
              <a:rPr lang="en-US" sz="2000" b="1" dirty="0" smtClean="0">
                <a:latin typeface="+mn-lt"/>
              </a:rPr>
              <a:t>&amp; </a:t>
            </a:r>
            <a:r>
              <a:rPr lang="en-US" sz="2000" b="1" dirty="0" err="1" smtClean="0">
                <a:latin typeface="+mn-lt"/>
              </a:rPr>
              <a:t>analyse</a:t>
            </a:r>
            <a:r>
              <a:rPr lang="en-US" sz="2000" b="1" dirty="0" smtClean="0">
                <a:latin typeface="+mn-lt"/>
              </a:rPr>
              <a:t> data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Write the paper</a:t>
            </a:r>
          </a:p>
          <a:p>
            <a:endParaRPr lang="en-US" b="1" dirty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endParaRPr lang="en-US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>
                <a:latin typeface="+mn-lt"/>
              </a:rPr>
              <a:pPr>
                <a:defRPr/>
              </a:pPr>
              <a:t>15</a:t>
            </a:fld>
            <a:endParaRPr lang="en-US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15616" y="1412776"/>
            <a:ext cx="2736304" cy="194421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363" y="1916832"/>
            <a:ext cx="2890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Prof. Smith</a:t>
            </a:r>
          </a:p>
          <a:p>
            <a:r>
              <a:rPr lang="en-US" sz="2000" b="1" dirty="0" smtClean="0">
                <a:latin typeface="+mn-lt"/>
              </a:rPr>
              <a:t>Head of Department</a:t>
            </a:r>
            <a:endParaRPr lang="en-US" sz="20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371" y="1916832"/>
            <a:ext cx="27657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Dr. Jones</a:t>
            </a:r>
          </a:p>
          <a:p>
            <a:r>
              <a:rPr lang="en-US" sz="2000" b="1" dirty="0" smtClean="0">
                <a:latin typeface="+mn-lt"/>
              </a:rPr>
              <a:t>Assistant Professor</a:t>
            </a:r>
          </a:p>
          <a:p>
            <a:endParaRPr lang="en-US" sz="2000" b="1" dirty="0">
              <a:latin typeface="+mn-lt"/>
            </a:endParaRPr>
          </a:p>
          <a:p>
            <a:endParaRPr lang="en-US" sz="2000" b="1" dirty="0"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220072" y="1340768"/>
            <a:ext cx="2736304" cy="194421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14127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Former PhD su</a:t>
            </a:r>
            <a:r>
              <a:rPr lang="en-US" sz="1400" b="1" dirty="0">
                <a:latin typeface="+mn-lt"/>
              </a:rPr>
              <a:t>p</a:t>
            </a:r>
            <a:r>
              <a:rPr lang="en-US" sz="1400" b="1" dirty="0" smtClean="0">
                <a:latin typeface="+mn-lt"/>
              </a:rPr>
              <a:t>ervisor</a:t>
            </a:r>
            <a:endParaRPr lang="en-US" sz="1400" b="1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3928" y="2708920"/>
            <a:ext cx="1334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n-lt"/>
              </a:rPr>
              <a:t>Former PhD </a:t>
            </a:r>
            <a:endParaRPr lang="en-US" sz="1400" b="1" dirty="0" smtClean="0">
              <a:latin typeface="+mn-lt"/>
            </a:endParaRPr>
          </a:p>
          <a:p>
            <a:r>
              <a:rPr lang="en-US" sz="1400" b="1" dirty="0" smtClean="0">
                <a:latin typeface="+mn-lt"/>
              </a:rPr>
              <a:t>student</a:t>
            </a:r>
            <a:endParaRPr lang="en-US" sz="1400" b="1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851920" y="1916832"/>
            <a:ext cx="1080120" cy="45853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6" charset="-128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4067944" y="2276872"/>
            <a:ext cx="1152128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6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4077072"/>
            <a:ext cx="12241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50%</a:t>
            </a:r>
            <a:endParaRPr lang="en-US" sz="3200" b="1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8224" y="4005064"/>
            <a:ext cx="10791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+mn-lt"/>
              </a:rPr>
              <a:t>50%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764704"/>
            <a:ext cx="6048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n-lt"/>
              </a:rPr>
              <a:t>Case scenario 1: The co-authors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02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AA0B1-540E-F649-9265-9AA6038EB1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620688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Suggested solutions (108 responses)</a:t>
            </a:r>
            <a:endParaRPr lang="en-US" sz="28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r>
              <a:rPr lang="en-US" sz="18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						</a:t>
            </a:r>
          </a:p>
          <a:p>
            <a:endParaRPr lang="en-US" sz="2400" dirty="0" smtClean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endParaRPr lang="en-US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446313"/>
              </p:ext>
            </p:extLst>
          </p:nvPr>
        </p:nvGraphicFramePr>
        <p:xfrm>
          <a:off x="251520" y="1052736"/>
          <a:ext cx="86764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2348880"/>
            <a:ext cx="1923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  <a:latin typeface="+mn-lt"/>
              </a:rPr>
              <a:t>Make your own</a:t>
            </a:r>
          </a:p>
          <a:p>
            <a:r>
              <a:rPr lang="en-US" sz="2000" dirty="0" smtClean="0">
                <a:solidFill>
                  <a:srgbClr val="3333CC"/>
                </a:solidFill>
                <a:latin typeface="+mn-lt"/>
              </a:rPr>
              <a:t>suggestion</a:t>
            </a:r>
            <a:endParaRPr lang="en-US" sz="20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0526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eorgia"/>
                <a:cs typeface="Georgia"/>
              </a:rPr>
              <a:t>NB 3% nil response</a:t>
            </a:r>
            <a:endParaRPr lang="en-US" sz="1600" dirty="0">
              <a:solidFill>
                <a:srgbClr val="0000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8029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17</a:t>
            </a:fld>
            <a:endParaRPr lang="en-US" sz="1400">
              <a:latin typeface="Georg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err="1" smtClean="0">
                <a:latin typeface="Georgia" charset="0"/>
                <a:cs typeface="ＭＳ Ｐゴシック" charset="0"/>
              </a:rPr>
              <a:t>Performative</a:t>
            </a:r>
            <a:r>
              <a:rPr lang="en-US" dirty="0" smtClean="0">
                <a:latin typeface="Georgia" charset="0"/>
                <a:cs typeface="ＭＳ Ｐゴシック" charset="0"/>
              </a:rPr>
              <a:t> pressures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323850" y="1700213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‘Dr. Jones needs first authorship more for career advancement.’ (Male, Full Prof.)</a:t>
            </a:r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Select Dr. Jones because he needs the credit most for the attainment of tenure.’ (Female, Assistant Prof.)</a:t>
            </a:r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Based on my experiences and interactions with my mentors, they would give the first authorship to the junior one, especially under the pressure of tenure and promotion.’ (Female, Assistant Prof.)</a:t>
            </a:r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Hopefully Prof. Smith would realize that s/he probably doesn’t need 1</a:t>
            </a:r>
            <a:r>
              <a:rPr lang="en-US" baseline="30000" dirty="0"/>
              <a:t>st</a:t>
            </a:r>
            <a:r>
              <a:rPr lang="en-US" dirty="0"/>
              <a:t> authorship as much as Dr. Jones.’ (Male, Assistant Prof.)</a:t>
            </a:r>
          </a:p>
        </p:txBody>
      </p:sp>
    </p:spTree>
    <p:extLst>
      <p:ext uri="{BB962C8B-B14F-4D97-AF65-F5344CB8AC3E}">
        <p14:creationId xmlns:p14="http://schemas.microsoft.com/office/powerpoint/2010/main" val="78466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uble Wave 18"/>
          <p:cNvSpPr/>
          <p:nvPr/>
        </p:nvSpPr>
        <p:spPr bwMode="auto">
          <a:xfrm rot="16200000">
            <a:off x="4968044" y="3320988"/>
            <a:ext cx="3240360" cy="3456384"/>
          </a:xfrm>
          <a:prstGeom prst="doubleWave">
            <a:avLst/>
          </a:prstGeom>
          <a:solidFill>
            <a:srgbClr val="FFFF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88024" y="3501008"/>
            <a:ext cx="3672408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1800" b="1" dirty="0" smtClean="0">
                <a:latin typeface="+mn-lt"/>
              </a:rPr>
              <a:t>Design</a:t>
            </a:r>
            <a:r>
              <a:rPr lang="en-US" sz="1800" b="1" dirty="0">
                <a:latin typeface="+mn-lt"/>
              </a:rPr>
              <a:t>/conception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>
                <a:latin typeface="+mn-lt"/>
              </a:rPr>
              <a:t>    Data gathering &amp; </a:t>
            </a:r>
            <a:endParaRPr lang="en-US" sz="1800" b="1" dirty="0" smtClean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analysis</a:t>
            </a:r>
            <a:endParaRPr lang="en-US" sz="1800" b="1" dirty="0">
              <a:latin typeface="+mn-lt"/>
            </a:endParaRP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   Writes a paper based </a:t>
            </a:r>
          </a:p>
          <a:p>
            <a:r>
              <a:rPr lang="en-US" sz="1800" b="1" dirty="0" smtClean="0">
                <a:latin typeface="+mn-lt"/>
              </a:rPr>
              <a:t>on thesis</a:t>
            </a:r>
            <a:endParaRPr lang="en-US" sz="1800" b="1" dirty="0">
              <a:latin typeface="+mn-lt"/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588224" y="638132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115616" y="1412776"/>
            <a:ext cx="2736304" cy="194421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378" y="191683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Dr. Yan</a:t>
            </a:r>
          </a:p>
          <a:p>
            <a:r>
              <a:rPr lang="en-US" sz="2000" b="1" dirty="0" smtClean="0">
                <a:latin typeface="+mn-lt"/>
              </a:rPr>
              <a:t>PhD supervisor</a:t>
            </a:r>
            <a:endParaRPr lang="en-US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687" y="1916832"/>
            <a:ext cx="1901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The research </a:t>
            </a:r>
          </a:p>
          <a:p>
            <a:r>
              <a:rPr lang="en-US" sz="2000" b="1" dirty="0" smtClean="0">
                <a:latin typeface="+mn-lt"/>
              </a:rPr>
              <a:t>student</a:t>
            </a:r>
          </a:p>
          <a:p>
            <a:endParaRPr lang="en-US" sz="2000" b="1" dirty="0">
              <a:latin typeface="+mn-lt"/>
            </a:endParaRPr>
          </a:p>
          <a:p>
            <a:endParaRPr lang="en-US" sz="2000" b="1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220072" y="1340768"/>
            <a:ext cx="2736304" cy="194421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14127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PhD su</a:t>
            </a:r>
            <a:r>
              <a:rPr lang="en-US" sz="1400" b="1" dirty="0">
                <a:latin typeface="+mn-lt"/>
              </a:rPr>
              <a:t>p</a:t>
            </a:r>
            <a:r>
              <a:rPr lang="en-US" sz="1400" b="1" dirty="0" smtClean="0">
                <a:latin typeface="+mn-lt"/>
              </a:rPr>
              <a:t>ervisor</a:t>
            </a:r>
            <a:endParaRPr lang="en-US" sz="1400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5900" y="2708920"/>
            <a:ext cx="9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+mn-lt"/>
              </a:rPr>
              <a:t>PhD </a:t>
            </a:r>
          </a:p>
          <a:p>
            <a:r>
              <a:rPr lang="en-US" sz="1400" b="1" dirty="0" smtClean="0">
                <a:latin typeface="+mn-lt"/>
              </a:rPr>
              <a:t>student</a:t>
            </a:r>
            <a:endParaRPr lang="en-US" sz="1400" b="1" dirty="0"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851920" y="1916832"/>
            <a:ext cx="1080120" cy="45853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6" charset="-128"/>
            </a:endParaRPr>
          </a:p>
        </p:txBody>
      </p:sp>
      <p:sp>
        <p:nvSpPr>
          <p:cNvPr id="13" name="Left Arrow 12"/>
          <p:cNvSpPr/>
          <p:nvPr/>
        </p:nvSpPr>
        <p:spPr bwMode="auto">
          <a:xfrm>
            <a:off x="4067944" y="2276872"/>
            <a:ext cx="1152128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582" y="764704"/>
            <a:ext cx="7160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n-lt"/>
              </a:rPr>
              <a:t>Case scenario 2: The research student</a:t>
            </a:r>
            <a:endParaRPr lang="en-US" sz="2800" dirty="0">
              <a:latin typeface="+mn-lt"/>
            </a:endParaRPr>
          </a:p>
        </p:txBody>
      </p:sp>
      <p:sp>
        <p:nvSpPr>
          <p:cNvPr id="17" name="Double Wave 16"/>
          <p:cNvSpPr/>
          <p:nvPr/>
        </p:nvSpPr>
        <p:spPr bwMode="auto">
          <a:xfrm rot="16200000">
            <a:off x="863588" y="3320988"/>
            <a:ext cx="3240360" cy="3456384"/>
          </a:xfrm>
          <a:prstGeom prst="doubleWave">
            <a:avLst/>
          </a:prstGeom>
          <a:solidFill>
            <a:srgbClr val="FFFF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350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>
                <a:latin typeface="+mn-lt"/>
              </a:rPr>
              <a:t>Met once a month </a:t>
            </a:r>
          </a:p>
          <a:p>
            <a:r>
              <a:rPr lang="en-US" sz="1800" b="1" dirty="0" smtClean="0">
                <a:latin typeface="+mn-lt"/>
              </a:rPr>
              <a:t>for 3 years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Given feedback on </a:t>
            </a:r>
          </a:p>
          <a:p>
            <a:r>
              <a:rPr lang="en-US" sz="1800" b="1" dirty="0" smtClean="0">
                <a:latin typeface="+mn-lt"/>
              </a:rPr>
              <a:t>thesis 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Encourages student to </a:t>
            </a:r>
          </a:p>
          <a:p>
            <a:r>
              <a:rPr lang="en-US" sz="1800" b="1" dirty="0" smtClean="0">
                <a:latin typeface="+mn-lt"/>
              </a:rPr>
              <a:t>write a paper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Comments on draft, </a:t>
            </a:r>
          </a:p>
          <a:p>
            <a:r>
              <a:rPr lang="en-US" sz="1800" b="1" dirty="0" smtClean="0">
                <a:latin typeface="+mn-lt"/>
              </a:rPr>
              <a:t>makes suggestions 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0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F9A557A8-9A0F-0148-8ED6-7A773B96CB24}" type="slidenum">
              <a:rPr lang="en-US" sz="1400" smtClean="0">
                <a:latin typeface="Georgia" charset="0"/>
              </a:rPr>
              <a:pPr/>
              <a:t>19</a:t>
            </a:fld>
            <a:endParaRPr lang="en-US" sz="1400">
              <a:latin typeface="Georgia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The research student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988840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1) </a:t>
            </a:r>
            <a:r>
              <a:rPr lang="en-US" i="1" dirty="0" smtClean="0">
                <a:latin typeface="Georgia" charset="0"/>
                <a:ea typeface="ＭＳ Ｐゴシック" charset="0"/>
                <a:cs typeface="ＭＳ Ｐゴシック" charset="0"/>
              </a:rPr>
              <a:t>The research student should be the sole author 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(23%)</a:t>
            </a:r>
          </a:p>
          <a:p>
            <a:pPr marL="0" indent="0">
              <a:buNone/>
            </a:pPr>
            <a:r>
              <a:rPr lang="en-US" dirty="0"/>
              <a:t>‘I think only commenting on the paper does not entitle an authorship.’ (Female, PDF</a:t>
            </a:r>
            <a:r>
              <a:rPr lang="en-US" dirty="0" smtClean="0"/>
              <a:t>)</a:t>
            </a:r>
            <a:endParaRPr lang="en-US" dirty="0" smtClean="0"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2) </a:t>
            </a:r>
            <a:r>
              <a:rPr lang="en-US" i="1" dirty="0" smtClean="0">
                <a:latin typeface="Georgi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i="1" dirty="0">
                <a:latin typeface="Georgia" charset="0"/>
                <a:ea typeface="ＭＳ Ｐゴシック" charset="0"/>
                <a:cs typeface="ＭＳ Ｐゴシック" charset="0"/>
              </a:rPr>
              <a:t>paper should have two </a:t>
            </a:r>
            <a:r>
              <a:rPr lang="en-US" i="1" dirty="0" smtClean="0">
                <a:latin typeface="Georgia" charset="0"/>
                <a:ea typeface="ＭＳ Ｐゴシック" charset="0"/>
                <a:cs typeface="ＭＳ Ｐゴシック" charset="0"/>
              </a:rPr>
              <a:t>authors and the supervisor should be the second author 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(77%)</a:t>
            </a:r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I think that Dr. Yan should be the second author given that he/she is the supervisor, and have provided feedback on the work (even if the feedback is only small and may not be very constructive.)’ (Female, Associate Prof.)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2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2132856"/>
            <a:ext cx="8064896" cy="266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Macfarlane, B. </a:t>
            </a:r>
            <a:r>
              <a:rPr lang="en-US" sz="2800" dirty="0" smtClean="0">
                <a:latin typeface="+mn-lt"/>
              </a:rPr>
              <a:t>(2015) The </a:t>
            </a:r>
            <a:r>
              <a:rPr lang="en-US" sz="2800" dirty="0">
                <a:latin typeface="+mn-lt"/>
              </a:rPr>
              <a:t>Ethics of Multiple Authorship: power, performativity and the gift economy, </a:t>
            </a:r>
            <a:r>
              <a:rPr lang="en-US" sz="2800" i="1" dirty="0">
                <a:latin typeface="+mn-lt"/>
              </a:rPr>
              <a:t>Studies in Higher Education</a:t>
            </a:r>
            <a:r>
              <a:rPr lang="en-US" sz="2800" dirty="0">
                <a:latin typeface="+mn-lt"/>
              </a:rPr>
              <a:t>, </a:t>
            </a:r>
            <a:r>
              <a:rPr lang="en-US" sz="2800" u="sng" dirty="0">
                <a:latin typeface="+mn-lt"/>
                <a:hlinkClick r:id="rId2"/>
              </a:rPr>
              <a:t>http://www.tandfonline.com/doi/full/10.1080/03075079.2015.1085009 (OPEN ACCESS)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61092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+mn-lt"/>
              </a:rPr>
              <a:t>This presentation is based on:</a:t>
            </a:r>
            <a:endParaRPr lang="en-US" sz="3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52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D06FF9B-9564-3F46-8DD6-3A7201BB28DD}" type="slidenum">
              <a:rPr lang="en-US" smtClean="0">
                <a:latin typeface="+mn-lt"/>
              </a:rPr>
              <a:pPr>
                <a:defRPr/>
              </a:pPr>
              <a:t>20</a:t>
            </a:fld>
            <a:endParaRPr lang="en-US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27584" y="1556792"/>
            <a:ext cx="2160240" cy="151216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916832"/>
            <a:ext cx="2273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Prof. Chen</a:t>
            </a:r>
          </a:p>
          <a:p>
            <a:r>
              <a:rPr lang="en-US" sz="2000" b="1" dirty="0" smtClean="0">
                <a:latin typeface="+mn-lt"/>
              </a:rPr>
              <a:t>(Full professor)</a:t>
            </a:r>
            <a:endParaRPr lang="en-US" sz="2000" b="1" dirty="0"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987824" y="2060848"/>
            <a:ext cx="792088" cy="3600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9853" y="764704"/>
            <a:ext cx="6376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n-lt"/>
              </a:rPr>
              <a:t>Case scenario 3: The project team</a:t>
            </a:r>
            <a:endParaRPr lang="en-US" sz="2800" dirty="0">
              <a:latin typeface="+mn-lt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899592" y="3212976"/>
            <a:ext cx="2160240" cy="151216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899592" y="4869160"/>
            <a:ext cx="2160240" cy="151216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584" y="3429000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Dr. Lee</a:t>
            </a:r>
            <a:endParaRPr lang="en-US" sz="2000" b="1" dirty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(Assistant professor</a:t>
            </a:r>
            <a:r>
              <a:rPr lang="en-US" sz="2000" b="1" dirty="0">
                <a:latin typeface="+mn-lt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584" y="5013176"/>
            <a:ext cx="2358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Dr. </a:t>
            </a:r>
            <a:r>
              <a:rPr lang="en-US" sz="2000" b="1" dirty="0" smtClean="0">
                <a:latin typeface="+mn-lt"/>
              </a:rPr>
              <a:t>Wong</a:t>
            </a:r>
            <a:endParaRPr lang="en-US" sz="2000" b="1" dirty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(Post-Doctoral Fellow)</a:t>
            </a:r>
            <a:endParaRPr lang="en-US" sz="20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1700808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Develops proposal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&amp; gets funding</a:t>
            </a:r>
            <a:endParaRPr lang="en-US" sz="2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1772816"/>
            <a:ext cx="210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Organises</a:t>
            </a:r>
            <a:r>
              <a:rPr lang="en-US" sz="2000" dirty="0" smtClean="0">
                <a:latin typeface="+mn-lt"/>
              </a:rPr>
              <a:t> </a:t>
            </a:r>
          </a:p>
          <a:p>
            <a:r>
              <a:rPr lang="en-US" sz="2000" dirty="0" smtClean="0">
                <a:latin typeface="+mn-lt"/>
              </a:rPr>
              <a:t>&amp; chairs </a:t>
            </a:r>
          </a:p>
          <a:p>
            <a:r>
              <a:rPr lang="en-US" sz="2000" dirty="0" smtClean="0">
                <a:latin typeface="+mn-lt"/>
              </a:rPr>
              <a:t>research team meetings </a:t>
            </a:r>
            <a:endParaRPr lang="en-US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5157192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Collects &amp; analyses all data</a:t>
            </a:r>
            <a:endParaRPr lang="en-US" sz="2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5085184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Writes the paper for publication</a:t>
            </a:r>
            <a:endParaRPr lang="en-US" sz="2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920" y="357301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Designs research instrument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8104" y="3573016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Oversees work of Dr. Wong</a:t>
            </a:r>
            <a:endParaRPr lang="en-US" sz="2000" dirty="0">
              <a:latin typeface="+mn-lt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4427984" y="3068960"/>
            <a:ext cx="288032" cy="5040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4499992" y="4653136"/>
            <a:ext cx="288032" cy="5040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5580112" y="5373216"/>
            <a:ext cx="792088" cy="3600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6" charset="-128"/>
            </a:endParaRPr>
          </a:p>
        </p:txBody>
      </p:sp>
      <p:sp>
        <p:nvSpPr>
          <p:cNvPr id="33" name="Bent-Up Arrow 32"/>
          <p:cNvSpPr/>
          <p:nvPr/>
        </p:nvSpPr>
        <p:spPr bwMode="auto">
          <a:xfrm>
            <a:off x="8028384" y="2924944"/>
            <a:ext cx="576064" cy="2520280"/>
          </a:xfrm>
          <a:prstGeom prst="bent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92280" y="1844824"/>
            <a:ext cx="2351803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Makes minor </a:t>
            </a:r>
          </a:p>
          <a:p>
            <a:r>
              <a:rPr lang="en-US" sz="2000" dirty="0" smtClean="0">
                <a:latin typeface="+mn-lt"/>
              </a:rPr>
              <a:t>amendments to paper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03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17343289"/>
              </p:ext>
            </p:extLst>
          </p:nvPr>
        </p:nvGraphicFramePr>
        <p:xfrm>
          <a:off x="467544" y="980728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82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Double Wave 2"/>
          <p:cNvSpPr/>
          <p:nvPr/>
        </p:nvSpPr>
        <p:spPr bwMode="auto">
          <a:xfrm rot="16200000">
            <a:off x="4968044" y="3320988"/>
            <a:ext cx="3240360" cy="3456384"/>
          </a:xfrm>
          <a:prstGeom prst="doubleWave">
            <a:avLst/>
          </a:prstGeom>
          <a:solidFill>
            <a:srgbClr val="FFFF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8024" y="3284984"/>
            <a:ext cx="36724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1800" b="1" dirty="0" smtClean="0">
                <a:latin typeface="+mn-lt"/>
              </a:rPr>
              <a:t>Conducts literature </a:t>
            </a:r>
          </a:p>
          <a:p>
            <a:r>
              <a:rPr lang="en-US" sz="1800" b="1" dirty="0" smtClean="0">
                <a:latin typeface="+mn-lt"/>
              </a:rPr>
              <a:t>review</a:t>
            </a:r>
            <a:endParaRPr lang="en-US" sz="1800" b="1" dirty="0">
              <a:latin typeface="+mn-lt"/>
            </a:endParaRP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>
                <a:latin typeface="+mn-lt"/>
              </a:rPr>
              <a:t>    </a:t>
            </a:r>
            <a:r>
              <a:rPr lang="en-US" sz="1800" b="1" dirty="0" smtClean="0">
                <a:latin typeface="+mn-lt"/>
              </a:rPr>
              <a:t>Pilots and amends questionnaire</a:t>
            </a:r>
            <a:endParaRPr lang="en-US" sz="1800" b="1" dirty="0">
              <a:latin typeface="+mn-lt"/>
            </a:endParaRP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       Sends out questionnaire, analyses all responses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Drafts full paper</a:t>
            </a:r>
            <a:endParaRPr lang="en-US" sz="1800" b="1" dirty="0">
              <a:latin typeface="+mn-lt"/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588224" y="638132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115616" y="1412776"/>
            <a:ext cx="2736304" cy="194421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2980" y="1916832"/>
            <a:ext cx="1597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Prof. Cash</a:t>
            </a:r>
          </a:p>
          <a:p>
            <a:r>
              <a:rPr lang="en-US" sz="2000" b="1" dirty="0" smtClean="0">
                <a:latin typeface="+mn-lt"/>
              </a:rPr>
              <a:t>(Funded </a:t>
            </a:r>
          </a:p>
          <a:p>
            <a:r>
              <a:rPr lang="en-US" sz="2000" b="1" dirty="0" smtClean="0">
                <a:latin typeface="+mn-lt"/>
              </a:rPr>
              <a:t>project PI)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2483" y="1772816"/>
            <a:ext cx="19011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The research </a:t>
            </a:r>
          </a:p>
          <a:p>
            <a:r>
              <a:rPr lang="en-US" sz="2000" b="1" dirty="0" smtClean="0">
                <a:latin typeface="+mn-lt"/>
              </a:rPr>
              <a:t>Assistant</a:t>
            </a:r>
          </a:p>
          <a:p>
            <a:r>
              <a:rPr lang="en-US" sz="2000" b="1" dirty="0" smtClean="0">
                <a:latin typeface="+mn-lt"/>
              </a:rPr>
              <a:t>(masters</a:t>
            </a:r>
          </a:p>
          <a:p>
            <a:r>
              <a:rPr lang="en-US" sz="2000" b="1" dirty="0" smtClean="0">
                <a:latin typeface="+mn-lt"/>
              </a:rPr>
              <a:t>student)</a:t>
            </a:r>
          </a:p>
          <a:p>
            <a:endParaRPr lang="en-US" sz="2000" b="1" dirty="0">
              <a:latin typeface="+mn-lt"/>
            </a:endParaRPr>
          </a:p>
          <a:p>
            <a:endParaRPr lang="en-US" sz="2000" b="1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220072" y="1484784"/>
            <a:ext cx="2736304" cy="194421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14127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Recruits the RA</a:t>
            </a:r>
            <a:endParaRPr lang="en-US" sz="1400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9793" y="2708920"/>
            <a:ext cx="114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n-lt"/>
              </a:rPr>
              <a:t>w</a:t>
            </a:r>
            <a:r>
              <a:rPr lang="en-US" sz="1400" b="1" dirty="0" smtClean="0">
                <a:latin typeface="+mn-lt"/>
              </a:rPr>
              <a:t>orks for </a:t>
            </a:r>
          </a:p>
          <a:p>
            <a:r>
              <a:rPr lang="en-US" sz="1400" b="1" dirty="0" smtClean="0">
                <a:latin typeface="+mn-lt"/>
              </a:rPr>
              <a:t>Prof. Cash</a:t>
            </a:r>
            <a:endParaRPr lang="en-US" sz="1400" b="1" dirty="0"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851920" y="1916832"/>
            <a:ext cx="1080120" cy="45853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6" charset="-128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4067944" y="2276872"/>
            <a:ext cx="1152128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6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56" y="764704"/>
            <a:ext cx="7404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n-lt"/>
              </a:rPr>
              <a:t>Case scenario 4: The research assistant</a:t>
            </a:r>
            <a:endParaRPr lang="en-US" sz="2800" dirty="0">
              <a:latin typeface="+mn-lt"/>
            </a:endParaRPr>
          </a:p>
        </p:txBody>
      </p:sp>
      <p:sp>
        <p:nvSpPr>
          <p:cNvPr id="16" name="Double Wave 15"/>
          <p:cNvSpPr/>
          <p:nvPr/>
        </p:nvSpPr>
        <p:spPr bwMode="auto">
          <a:xfrm rot="16200000">
            <a:off x="863588" y="3320988"/>
            <a:ext cx="3240360" cy="3456384"/>
          </a:xfrm>
          <a:prstGeom prst="doubleWave">
            <a:avLst/>
          </a:prstGeom>
          <a:solidFill>
            <a:srgbClr val="FFFF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5010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>
                <a:latin typeface="+mn-lt"/>
              </a:rPr>
              <a:t>Obtains funding </a:t>
            </a:r>
          </a:p>
          <a:p>
            <a:r>
              <a:rPr lang="en-US" sz="1800" b="1" dirty="0" smtClean="0">
                <a:latin typeface="+mn-lt"/>
              </a:rPr>
              <a:t>for project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Designs </a:t>
            </a:r>
          </a:p>
          <a:p>
            <a:r>
              <a:rPr lang="en-US" sz="1800" b="1" dirty="0" smtClean="0">
                <a:latin typeface="+mn-lt"/>
              </a:rPr>
              <a:t>questionnaire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Makes minor </a:t>
            </a:r>
          </a:p>
          <a:p>
            <a:r>
              <a:rPr lang="en-US" sz="1800" b="1" dirty="0">
                <a:latin typeface="+mn-lt"/>
              </a:rPr>
              <a:t>a</a:t>
            </a:r>
            <a:r>
              <a:rPr lang="en-US" sz="1800" b="1" dirty="0" smtClean="0">
                <a:latin typeface="+mn-lt"/>
              </a:rPr>
              <a:t>mendments to paper</a:t>
            </a:r>
          </a:p>
          <a:p>
            <a:r>
              <a:rPr lang="en-US" sz="1800" b="1" dirty="0" smtClean="0">
                <a:latin typeface="+mn-lt"/>
              </a:rPr>
              <a:t>&amp; submits it to a journal</a:t>
            </a:r>
          </a:p>
        </p:txBody>
      </p:sp>
    </p:spTree>
    <p:extLst>
      <p:ext uri="{BB962C8B-B14F-4D97-AF65-F5344CB8AC3E}">
        <p14:creationId xmlns:p14="http://schemas.microsoft.com/office/powerpoint/2010/main" val="38840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F9A557A8-9A0F-0148-8ED6-7A773B96CB24}" type="slidenum">
              <a:rPr lang="en-US" sz="1400" smtClean="0">
                <a:latin typeface="Georgia" charset="0"/>
              </a:rPr>
              <a:pPr/>
              <a:t>23</a:t>
            </a:fld>
            <a:endParaRPr lang="en-US" sz="1400">
              <a:latin typeface="Georgia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764704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Who should be the first author?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412776"/>
            <a:ext cx="871296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Prof. Cash should be the first author </a:t>
            </a:r>
            <a:r>
              <a:rPr lang="en-US" dirty="0" smtClean="0"/>
              <a:t>(62%)</a:t>
            </a:r>
          </a:p>
          <a:p>
            <a:pPr marL="0" indent="0">
              <a:buNone/>
            </a:pPr>
            <a:r>
              <a:rPr lang="en-US" dirty="0" smtClean="0"/>
              <a:t>‘The </a:t>
            </a:r>
            <a:r>
              <a:rPr lang="en-US" dirty="0"/>
              <a:t>one who writes the proposal and gets funding always deserves to have the first authorship (unless he/she gets someone else to write for it). Supervisor </a:t>
            </a:r>
            <a:r>
              <a:rPr lang="en-US" dirty="0" smtClean="0"/>
              <a:t>is supervisor’ </a:t>
            </a:r>
            <a:r>
              <a:rPr lang="en-US" dirty="0"/>
              <a:t>(Female, Associate Prof.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/>
              <a:t>The research student should be the first author</a:t>
            </a:r>
            <a:r>
              <a:rPr lang="en-US" dirty="0"/>
              <a:t> (37%)</a:t>
            </a:r>
          </a:p>
          <a:p>
            <a:pPr marL="0" indent="0">
              <a:buNone/>
            </a:pPr>
            <a:r>
              <a:rPr lang="en-US" dirty="0" smtClean="0"/>
              <a:t>‘…the </a:t>
            </a:r>
            <a:r>
              <a:rPr lang="en-US" dirty="0"/>
              <a:t>Professor does not write the paper or a substantial part of it. Why should he deserve authorship?’ (Female, Assistant Prof</a:t>
            </a:r>
            <a:r>
              <a:rPr lang="en-US" dirty="0" smtClean="0"/>
              <a:t>.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Under normal circumstances the PI will be the first author, however, sometimes is good to help junior people to succeed in the future.’ (Male, Associate Prof.)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4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F9A557A8-9A0F-0148-8ED6-7A773B96CB24}" type="slidenum">
              <a:rPr lang="en-US" sz="1400">
                <a:latin typeface="Georgia" charset="0"/>
              </a:rPr>
              <a:pPr/>
              <a:t>24</a:t>
            </a:fld>
            <a:endParaRPr lang="en-US" sz="1400">
              <a:latin typeface="Georgia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The gift economy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496300" cy="4114800"/>
          </a:xfrm>
        </p:spPr>
        <p:txBody>
          <a:bodyPr/>
          <a:lstStyle/>
          <a:p>
            <a:r>
              <a:rPr lang="en-US" sz="2800" b="1" i="1" dirty="0" smtClean="0">
                <a:latin typeface="Georgia"/>
                <a:ea typeface="ＭＳ Ｐゴシック" charset="0"/>
                <a:cs typeface="Georgia"/>
              </a:rPr>
              <a:t>Gift authorship</a:t>
            </a:r>
            <a:r>
              <a:rPr lang="en-US" sz="2800" dirty="0" smtClean="0">
                <a:latin typeface="Georgia"/>
                <a:ea typeface="ＭＳ Ｐゴシック" charset="0"/>
                <a:cs typeface="Georgia"/>
              </a:rPr>
              <a:t>: authorship credit is gifted on the basis of indebtedness, gratitude or pressure from others</a:t>
            </a:r>
            <a:endParaRPr lang="en-US" sz="2800" i="1" dirty="0" smtClean="0">
              <a:latin typeface="Georgia"/>
              <a:ea typeface="ＭＳ Ｐゴシック" charset="0"/>
              <a:cs typeface="Georgia"/>
            </a:endParaRPr>
          </a:p>
          <a:p>
            <a:r>
              <a:rPr lang="en-US" sz="2800" b="1" i="1" dirty="0" smtClean="0">
                <a:latin typeface="Georgia"/>
                <a:ea typeface="ＭＳ Ｐゴシック" charset="0"/>
                <a:cs typeface="Georgia"/>
              </a:rPr>
              <a:t>Power ordering</a:t>
            </a:r>
            <a:r>
              <a:rPr lang="en-US" sz="2800" dirty="0" smtClean="0">
                <a:latin typeface="Georgia"/>
                <a:ea typeface="ＭＳ Ｐゴシック" charset="0"/>
                <a:cs typeface="Georgia"/>
              </a:rPr>
              <a:t>: author order is determined on the basis of academic hierarchy</a:t>
            </a:r>
            <a:endParaRPr lang="en-US" sz="2800" dirty="0">
              <a:latin typeface="Georgia"/>
              <a:ea typeface="ＭＳ Ｐゴシック" charset="0"/>
              <a:cs typeface="Georgia"/>
            </a:endParaRPr>
          </a:p>
          <a:p>
            <a:r>
              <a:rPr lang="en-US" sz="2800" b="1" i="1" dirty="0" smtClean="0">
                <a:latin typeface="Georgia"/>
                <a:ea typeface="ＭＳ Ｐゴシック" charset="0"/>
                <a:cs typeface="Georgia"/>
              </a:rPr>
              <a:t>Gift ordering</a:t>
            </a:r>
            <a:r>
              <a:rPr lang="en-US" sz="2800" dirty="0" smtClean="0">
                <a:latin typeface="Georgia"/>
                <a:ea typeface="ＭＳ Ｐゴシック" charset="0"/>
                <a:cs typeface="Georgia"/>
              </a:rPr>
              <a:t>: author order is determined on the basis of career and/or </a:t>
            </a:r>
            <a:r>
              <a:rPr lang="en-US" sz="2800" dirty="0" err="1" smtClean="0">
                <a:latin typeface="Georgia"/>
                <a:ea typeface="ＭＳ Ｐゴシック" charset="0"/>
                <a:cs typeface="Georgia"/>
              </a:rPr>
              <a:t>performative</a:t>
            </a:r>
            <a:r>
              <a:rPr lang="en-US" sz="2800" dirty="0" smtClean="0">
                <a:latin typeface="Georgia"/>
                <a:ea typeface="ＭＳ Ｐゴシック" charset="0"/>
                <a:cs typeface="Georgia"/>
              </a:rPr>
              <a:t> needs</a:t>
            </a:r>
            <a:endParaRPr lang="en-US" sz="2800" dirty="0">
              <a:latin typeface="Georgia"/>
              <a:ea typeface="ＭＳ Ｐゴシック" charset="0"/>
              <a:cs typeface="Georgia"/>
            </a:endParaRPr>
          </a:p>
          <a:p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F9A557A8-9A0F-0148-8ED6-7A773B96CB24}" type="slidenum">
              <a:rPr lang="en-US" sz="1400" smtClean="0">
                <a:latin typeface="Georgia" charset="0"/>
              </a:rPr>
              <a:pPr/>
              <a:t>25</a:t>
            </a:fld>
            <a:endParaRPr lang="en-US" sz="1400">
              <a:latin typeface="Georgia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Gift authorship: pressure </a:t>
            </a: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 indebtedness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2060848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‘Meeting </a:t>
            </a:r>
            <a:r>
              <a:rPr lang="en-US" dirty="0"/>
              <a:t>once a month for 3 years is substantial contributions and deserves co-authorship.’ (Female, Assistant Prof.)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‘I was repeatedly asked by my department head </a:t>
            </a:r>
            <a:r>
              <a:rPr lang="en-US" dirty="0" smtClean="0"/>
              <a:t>to </a:t>
            </a:r>
            <a:r>
              <a:rPr lang="en-US" dirty="0"/>
              <a:t>put his name on my articles despite the fact he had never been involved in building the conceptual framework, the subsequent data collection and the writing up of the manuscript</a:t>
            </a:r>
            <a:r>
              <a:rPr lang="en-US" dirty="0" smtClean="0"/>
              <a:t>.’  (Female, Associate Prof.)</a:t>
            </a:r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I have seen students that feel indebted towards his/her supervisor, and s/he wants to add the supervisor as a second author (not under any pressure but rather sense of gratitude).’ (Male, Assistant Prof.)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2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F9A557A8-9A0F-0148-8ED6-7A773B96CB24}" type="slidenum">
              <a:rPr lang="en-US" sz="1400" smtClean="0">
                <a:latin typeface="Georgia" charset="0"/>
              </a:rPr>
              <a:pPr/>
              <a:t>26</a:t>
            </a:fld>
            <a:endParaRPr lang="en-US" sz="1400">
              <a:latin typeface="Georgia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Power ordering: the ‘boss’ comes first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844824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‘[in determining first authorship]…the main point is who gains funding for research.’ (Male, PDF)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‘</a:t>
            </a:r>
            <a:r>
              <a:rPr lang="en-US" dirty="0"/>
              <a:t>… under normal circumstance, the PI of the project would be the first author.’ (Male, Associate Prof.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‘I think that Prof. Chen should be the first author given that he brought in the funding, and likely that he hired Dr. Wong as the post-doctoral fellow.’ (Female, Associate Prof.)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‘I both gave a “gift” authorship to my supervisor who didn't write the paper…..I was forced to include a name of a person who obtained research funding but did not write a word of the paper…’ (Female, Assistant Prof.)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F9A557A8-9A0F-0148-8ED6-7A773B96CB24}" type="slidenum">
              <a:rPr lang="en-US" sz="1400" smtClean="0">
                <a:latin typeface="Georgia" charset="0"/>
              </a:rPr>
              <a:pPr/>
              <a:t>27</a:t>
            </a:fld>
            <a:endParaRPr lang="en-US" sz="1400">
              <a:latin typeface="Georgia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Gift ordering: who needs to be the 1</a:t>
            </a:r>
            <a:r>
              <a:rPr lang="en-US" baseline="30000" dirty="0" smtClean="0">
                <a:latin typeface="Georgia" charset="0"/>
                <a:ea typeface="ＭＳ Ｐゴシック" charset="0"/>
                <a:cs typeface="ＭＳ Ｐゴシック" charset="0"/>
              </a:rPr>
              <a:t>st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 author the most?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420888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‘I think both scholars should sit down and talk about the issue of authorship of a publication, as it has great impact on promotion, application for tenure and so forth.’ (Male, Assistant Prof.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Select Dr. Jones because he needs the credit most for the attainment of tenure.’ (Female, Assistant Prof.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Based on my experiences and interactions with my mentors, they would give the first authorship to the junior one, especially under the pressure of tenure and promotion.’ (Female, Assistant Prof.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985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F9A557A8-9A0F-0148-8ED6-7A773B96CB24}" type="slidenum">
              <a:rPr lang="en-US" sz="1400" smtClean="0">
                <a:latin typeface="Georgia" charset="0"/>
              </a:rPr>
              <a:pPr/>
              <a:t>28</a:t>
            </a:fld>
            <a:endParaRPr lang="en-US" sz="1400">
              <a:latin typeface="Georgi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The white bull effect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2420888"/>
            <a:ext cx="619268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‘I believe only those who contributed to the article should be considered as authors. Free riding is a disgraceful behavior in academia and for the advance of science </a:t>
            </a:r>
            <a:r>
              <a:rPr lang="en-US" dirty="0" smtClean="0"/>
              <a:t>particularly </a:t>
            </a:r>
            <a:r>
              <a:rPr lang="en-US" dirty="0"/>
              <a:t>when it is done by senior faculty or people with power to do it, which do it because they feel entitled </a:t>
            </a:r>
            <a:r>
              <a:rPr lang="en-US" dirty="0" smtClean="0"/>
              <a:t>to.</a:t>
            </a:r>
            <a:r>
              <a:rPr lang="en-US" dirty="0"/>
              <a:t>’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Male, Assistant Prof</a:t>
            </a:r>
            <a:r>
              <a:rPr lang="en-US" dirty="0" smtClean="0"/>
              <a:t>.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284984"/>
            <a:ext cx="187508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6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F9A557A8-9A0F-0148-8ED6-7A773B96CB24}" type="slidenum">
              <a:rPr lang="en-US" sz="1400" smtClean="0">
                <a:latin typeface="Georgia" charset="0"/>
              </a:rPr>
              <a:pPr/>
              <a:t>29</a:t>
            </a:fld>
            <a:endParaRPr lang="en-US" sz="1400">
              <a:latin typeface="Georgi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Does it matter? Yes, it does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1916832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If the wrong person gets authorship credit this is a misrepresentation of the truth </a:t>
            </a:r>
            <a:r>
              <a:rPr lang="en-US" dirty="0" smtClean="0"/>
              <a:t>(same as data fraud)</a:t>
            </a:r>
          </a:p>
          <a:p>
            <a:r>
              <a:rPr lang="en-US" dirty="0" smtClean="0"/>
              <a:t>Over-crediting an individual academic can result in them falsely being seen as an expert (when they are not) </a:t>
            </a:r>
            <a:endParaRPr lang="en-US" dirty="0"/>
          </a:p>
          <a:p>
            <a:r>
              <a:rPr lang="en-US" dirty="0" smtClean="0"/>
              <a:t>Exaggeration and concealment of authorship can damage academic careers, particularly those of early career researchers</a:t>
            </a:r>
          </a:p>
          <a:p>
            <a:r>
              <a:rPr lang="en-US" dirty="0" smtClean="0"/>
              <a:t>Universities are institutions </a:t>
            </a:r>
            <a:r>
              <a:rPr lang="en-US" i="1" dirty="0" smtClean="0"/>
              <a:t>trusted</a:t>
            </a:r>
            <a:r>
              <a:rPr lang="en-US" dirty="0" smtClean="0"/>
              <a:t> by the public to have a </a:t>
            </a:r>
            <a:r>
              <a:rPr lang="en-US" i="1" dirty="0" smtClean="0"/>
              <a:t>commitment to the truth</a:t>
            </a:r>
            <a:r>
              <a:rPr lang="en-US" dirty="0" smtClean="0"/>
              <a:t>. If universities turn a blind eye to authorship fraud, why should they be trusted?</a:t>
            </a:r>
          </a:p>
        </p:txBody>
      </p:sp>
    </p:spTree>
    <p:extLst>
      <p:ext uri="{BB962C8B-B14F-4D97-AF65-F5344CB8AC3E}">
        <p14:creationId xmlns:p14="http://schemas.microsoft.com/office/powerpoint/2010/main" val="225037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820150" cy="649288"/>
          </a:xfrm>
        </p:spPr>
        <p:txBody>
          <a:bodyPr/>
          <a:lstStyle/>
          <a:p>
            <a:r>
              <a:rPr lang="en-US" dirty="0" smtClean="0"/>
              <a:t>Growing multiple authorship: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996BE-1190-6E4C-B181-968B12A02A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81979"/>
              </p:ext>
            </p:extLst>
          </p:nvPr>
        </p:nvGraphicFramePr>
        <p:xfrm>
          <a:off x="467544" y="1700808"/>
          <a:ext cx="9341482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" name="Document" r:id="rId3" imgW="5410200" imgH="3086100" progId="Word.Document.12">
                  <p:link updateAutomatic="1"/>
                </p:oleObj>
              </mc:Choice>
              <mc:Fallback>
                <p:oleObj name="Document" r:id="rId3" imgW="5410200" imgH="3086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9341482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73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F9A557A8-9A0F-0148-8ED6-7A773B96CB24}" type="slidenum">
              <a:rPr lang="en-US" sz="1400" smtClean="0">
                <a:latin typeface="Georgia" charset="0"/>
              </a:rPr>
              <a:pPr/>
              <a:t>30</a:t>
            </a:fld>
            <a:endParaRPr lang="en-US" sz="1400">
              <a:latin typeface="Georgia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smtClean="0">
                <a:latin typeface="Georgia" charset="0"/>
                <a:ea typeface="ＭＳ Ｐゴシック" charset="0"/>
                <a:cs typeface="ＭＳ Ｐゴシック" charset="0"/>
              </a:rPr>
              <a:t>Concluding thoughts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1916832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Few academics understand what constitutes legitimate authorship </a:t>
            </a:r>
          </a:p>
          <a:p>
            <a:r>
              <a:rPr lang="en-US" dirty="0" smtClean="0"/>
              <a:t>Hierarchy, power and </a:t>
            </a:r>
            <a:r>
              <a:rPr lang="en-US" dirty="0" err="1" smtClean="0"/>
              <a:t>performative</a:t>
            </a:r>
            <a:r>
              <a:rPr lang="en-US" dirty="0" smtClean="0"/>
              <a:t> pressures can play a more significant role than intellectual contribution in determining authorship order</a:t>
            </a:r>
          </a:p>
          <a:p>
            <a:r>
              <a:rPr lang="en-US" dirty="0" smtClean="0"/>
              <a:t>The possible influence of cultural </a:t>
            </a:r>
            <a:r>
              <a:rPr lang="en-US" dirty="0"/>
              <a:t>practices 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i="1" dirty="0" err="1" smtClean="0"/>
              <a:t>guanxi</a:t>
            </a:r>
            <a:r>
              <a:rPr lang="en-US" i="1" dirty="0" smtClean="0"/>
              <a:t>; teacher-student lineage and ‘inbreeding’</a:t>
            </a:r>
            <a:r>
              <a:rPr lang="en-US" dirty="0" smtClean="0"/>
              <a:t>) </a:t>
            </a:r>
          </a:p>
          <a:p>
            <a:r>
              <a:rPr lang="en-US" dirty="0" smtClean="0"/>
              <a:t>Universities need to address multiple authorship as part of their research ethics protocols and training</a:t>
            </a:r>
          </a:p>
        </p:txBody>
      </p:sp>
    </p:spTree>
    <p:extLst>
      <p:ext uri="{BB962C8B-B14F-4D97-AF65-F5344CB8AC3E}">
        <p14:creationId xmlns:p14="http://schemas.microsoft.com/office/powerpoint/2010/main" val="392673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00099"/>
              </p:ext>
            </p:extLst>
          </p:nvPr>
        </p:nvGraphicFramePr>
        <p:xfrm>
          <a:off x="899592" y="1916832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980729"/>
            <a:ext cx="74888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Georgia"/>
                <a:cs typeface="Georgia"/>
              </a:rPr>
              <a:t>Rising ratio of authors per paper </a:t>
            </a:r>
            <a:endParaRPr lang="en-US" sz="35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7299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77251"/>
              </p:ext>
            </p:extLst>
          </p:nvPr>
        </p:nvGraphicFramePr>
        <p:xfrm>
          <a:off x="539552" y="1412776"/>
          <a:ext cx="10138616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3" name="Document" r:id="rId3" imgW="5626100" imgH="1638300" progId="Word.Document.12">
                  <p:link updateAutomatic="1"/>
                </p:oleObj>
              </mc:Choice>
              <mc:Fallback>
                <p:oleObj name="Document" r:id="rId3" imgW="5626100" imgH="1638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412776"/>
                        <a:ext cx="10138616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3793" y="692696"/>
            <a:ext cx="635798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>
                <a:latin typeface="Georgia"/>
                <a:cs typeface="Georgia"/>
              </a:rPr>
              <a:t>…and across the social sciences</a:t>
            </a:r>
            <a:endParaRPr lang="en-US" sz="35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24" y="4005064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Georgia"/>
                <a:cs typeface="Georgia"/>
              </a:rPr>
              <a:t>Multiple authorship the norm for sociological and psychological studies since at least the mid-1990s (</a:t>
            </a:r>
            <a:r>
              <a:rPr lang="en-US" sz="2400" dirty="0" err="1" smtClean="0">
                <a:latin typeface="Georgia"/>
                <a:cs typeface="Georgia"/>
              </a:rPr>
              <a:t>Endersby</a:t>
            </a:r>
            <a:r>
              <a:rPr lang="en-US" sz="2400" dirty="0" smtClean="0">
                <a:latin typeface="Georgia"/>
                <a:cs typeface="Georgia"/>
              </a:rPr>
              <a:t>, 1996)</a:t>
            </a:r>
          </a:p>
          <a:p>
            <a:pPr algn="l"/>
            <a:endParaRPr lang="en-US" sz="2400" dirty="0">
              <a:latin typeface="+mn-lt"/>
              <a:cs typeface="Georgia"/>
            </a:endParaRPr>
          </a:p>
          <a:p>
            <a:pPr algn="l"/>
            <a:r>
              <a:rPr lang="en-US" sz="2400" dirty="0" err="1" smtClean="0">
                <a:latin typeface="+mn-lt"/>
              </a:rPr>
              <a:t>nb</a:t>
            </a:r>
            <a:r>
              <a:rPr lang="en-US" sz="2400" dirty="0" smtClean="0">
                <a:latin typeface="+mn-lt"/>
              </a:rPr>
              <a:t> Smith</a:t>
            </a:r>
            <a:r>
              <a:rPr lang="en-US" sz="2400" dirty="0">
                <a:latin typeface="+mn-lt"/>
              </a:rPr>
              <a:t>, M. 1958. The trend toward multiple authorship in psychology, </a:t>
            </a:r>
            <a:r>
              <a:rPr lang="en-US" sz="2400" i="1" dirty="0">
                <a:latin typeface="+mn-lt"/>
              </a:rPr>
              <a:t>American Psychologist</a:t>
            </a:r>
            <a:r>
              <a:rPr lang="en-US" sz="2400" dirty="0">
                <a:latin typeface="+mn-lt"/>
              </a:rPr>
              <a:t> 13, 596-599. </a:t>
            </a:r>
            <a:endParaRPr lang="en-GB" sz="2400" dirty="0">
              <a:latin typeface="+mn-lt"/>
            </a:endParaRPr>
          </a:p>
          <a:p>
            <a:pPr algn="l"/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5754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6</a:t>
            </a:fld>
            <a:endParaRPr lang="en-US" sz="1400">
              <a:latin typeface="Georgia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Why?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323850" y="1700213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cs typeface="ＭＳ Ｐゴシック" charset="0"/>
              </a:rPr>
              <a:t>Growth of new multi-disciplinary research fields </a:t>
            </a:r>
          </a:p>
          <a:p>
            <a:r>
              <a:rPr lang="en-US" dirty="0" smtClean="0">
                <a:cs typeface="ＭＳ Ｐゴシック" charset="0"/>
              </a:rPr>
              <a:t>Increasing methodological sophistication </a:t>
            </a:r>
          </a:p>
          <a:p>
            <a:r>
              <a:rPr lang="en-US" dirty="0" smtClean="0">
                <a:cs typeface="ＭＳ Ｐゴシック" charset="0"/>
              </a:rPr>
              <a:t>Dominance of empiricism </a:t>
            </a:r>
            <a:r>
              <a:rPr lang="en-US" dirty="0">
                <a:cs typeface="ＭＳ Ｐゴシック" charset="0"/>
              </a:rPr>
              <a:t>o</a:t>
            </a:r>
            <a:r>
              <a:rPr lang="en-US" dirty="0" smtClean="0">
                <a:cs typeface="ＭＳ Ｐゴシック" charset="0"/>
              </a:rPr>
              <a:t>ver theory-oriented scholarship</a:t>
            </a:r>
          </a:p>
          <a:p>
            <a:r>
              <a:rPr lang="en-US" dirty="0" smtClean="0">
                <a:cs typeface="ＭＳ Ｐゴシック" charset="0"/>
              </a:rPr>
              <a:t>Growth of opportunities to collaborate internationally</a:t>
            </a:r>
          </a:p>
          <a:p>
            <a:r>
              <a:rPr lang="en-US" dirty="0" smtClean="0">
                <a:cs typeface="ＭＳ Ｐゴシック" charset="0"/>
              </a:rPr>
              <a:t>Increasing competition and </a:t>
            </a:r>
            <a:r>
              <a:rPr lang="en-US" dirty="0" err="1" smtClean="0">
                <a:cs typeface="ＭＳ Ｐゴシック" charset="0"/>
              </a:rPr>
              <a:t>performative</a:t>
            </a:r>
            <a:r>
              <a:rPr lang="en-US" dirty="0" smtClean="0">
                <a:cs typeface="ＭＳ Ｐゴシック" charset="0"/>
              </a:rPr>
              <a:t> pressures in academic life</a:t>
            </a:r>
          </a:p>
          <a:p>
            <a:endParaRPr lang="en-US" dirty="0" smtClean="0">
              <a:latin typeface="Georgia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Georgia" charset="0"/>
                <a:cs typeface="ＭＳ Ｐゴシック" charset="0"/>
              </a:rPr>
              <a:t>Endersby</a:t>
            </a:r>
            <a:r>
              <a:rPr lang="en-US" dirty="0" smtClean="0">
                <a:latin typeface="Georgia" charset="0"/>
                <a:cs typeface="ＭＳ Ｐゴシック" charset="0"/>
              </a:rPr>
              <a:t> (1996); Park (2014)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9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7</a:t>
            </a:fld>
            <a:endParaRPr lang="en-US" sz="1400">
              <a:latin typeface="Georgi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980728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‘Collaboration’: sanctified and weakly defined</a:t>
            </a:r>
          </a:p>
          <a:p>
            <a:endParaRPr lang="en-US" dirty="0">
              <a:latin typeface="Georgia" charset="0"/>
              <a:cs typeface="ＭＳ Ｐゴシック" charset="0"/>
            </a:endParaRPr>
          </a:p>
          <a:p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395536" y="2348880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‘</a:t>
            </a:r>
            <a:r>
              <a:rPr lang="en-US" sz="2800" dirty="0" smtClean="0">
                <a:latin typeface="Georgia" charset="0"/>
                <a:cs typeface="ＭＳ Ｐゴシック" charset="0"/>
              </a:rPr>
              <a:t>Collaboration’ = number of multiple authored papers</a:t>
            </a:r>
          </a:p>
          <a:p>
            <a:pPr marL="0" indent="0">
              <a:buNone/>
            </a:pPr>
            <a:r>
              <a:rPr lang="en-US" sz="2800" dirty="0" smtClean="0">
                <a:latin typeface="Georgia" charset="0"/>
                <a:cs typeface="ＭＳ Ｐゴシック" charset="0"/>
              </a:rPr>
              <a:t>‘International collaboration’ = number of multiple authored papers with international contributors</a:t>
            </a:r>
          </a:p>
        </p:txBody>
      </p:sp>
    </p:spTree>
    <p:extLst>
      <p:ext uri="{BB962C8B-B14F-4D97-AF65-F5344CB8AC3E}">
        <p14:creationId xmlns:p14="http://schemas.microsoft.com/office/powerpoint/2010/main" val="324782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42100" y="6409134"/>
            <a:ext cx="2133600" cy="476250"/>
          </a:xfrm>
        </p:spPr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642100" y="6409134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6877050" y="6409134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8</a:t>
            </a:fld>
            <a:endParaRPr lang="en-US" sz="1400">
              <a:latin typeface="Georgi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1950" y="1853009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323850" y="1008459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Who is an author?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323850" y="1800622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ＭＳ Ｐゴシック" charset="0"/>
              </a:rPr>
              <a:t>Authorship should be based on substantial contributions to which of these 3 conditions?</a:t>
            </a:r>
            <a:endParaRPr lang="en-US" dirty="0">
              <a:latin typeface="Georgia" charset="0"/>
              <a:cs typeface="ＭＳ Ｐゴシック" charset="0"/>
            </a:endParaRP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Conception and design, or analysis and interpretation of data?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Drafting the article or revising it critically for intellectual content?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Final approval of the version to be published?</a:t>
            </a:r>
          </a:p>
          <a:p>
            <a:pPr marL="457200" indent="-457200">
              <a:buAutoNum type="arabicParenR"/>
            </a:pPr>
            <a:endParaRPr lang="en-US" dirty="0" smtClean="0">
              <a:latin typeface="Georgia" charset="0"/>
              <a:cs typeface="ＭＳ Ｐゴシック" charset="0"/>
            </a:endParaRPr>
          </a:p>
          <a:p>
            <a:pPr marL="457200" indent="-457200">
              <a:buAutoNum type="arabicParenR"/>
            </a:pPr>
            <a:endParaRPr lang="en-US" dirty="0">
              <a:latin typeface="Georgi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1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06DDA36-1EF3-854A-BD44-9331E48C8A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fld id="{203C5310-8ACC-E749-A858-7B2821DA2CA9}" type="slidenum">
              <a:rPr lang="en-US" sz="1400" smtClean="0">
                <a:latin typeface="Georgia" charset="0"/>
              </a:rPr>
              <a:pPr/>
              <a:t>9</a:t>
            </a:fld>
            <a:endParaRPr lang="en-US" sz="1400">
              <a:latin typeface="Georgia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US" dirty="0" smtClean="0">
                <a:latin typeface="Georgia" charset="0"/>
                <a:cs typeface="ＭＳ Ｐゴシック" charset="0"/>
              </a:rPr>
              <a:t>The Vancouver protocol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323850" y="1700213"/>
            <a:ext cx="84963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ＭＳ Ｐゴシック" charset="0"/>
              </a:rPr>
              <a:t>Authorship should be based on substantial contributions to </a:t>
            </a:r>
            <a:r>
              <a:rPr lang="en-US" b="1" dirty="0" smtClean="0">
                <a:cs typeface="ＭＳ Ｐゴシック" charset="0"/>
              </a:rPr>
              <a:t>ALL of the following 3 conditions</a:t>
            </a:r>
            <a:r>
              <a:rPr lang="en-US" dirty="0" smtClean="0">
                <a:cs typeface="ＭＳ Ｐゴシック" charset="0"/>
              </a:rPr>
              <a:t>:</a:t>
            </a:r>
            <a:endParaRPr lang="en-US" dirty="0">
              <a:latin typeface="Georgia" charset="0"/>
              <a:cs typeface="ＭＳ Ｐゴシック" charset="0"/>
            </a:endParaRP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Conception and design, or analysis and interpretation of data; </a:t>
            </a:r>
            <a:r>
              <a:rPr lang="en-US" b="1" dirty="0" smtClean="0">
                <a:latin typeface="Georgia" charset="0"/>
                <a:cs typeface="ＭＳ Ｐゴシック" charset="0"/>
              </a:rPr>
              <a:t>AND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Drafting the article or revising it critically for intellectual content; </a:t>
            </a:r>
            <a:r>
              <a:rPr lang="en-US" b="1" dirty="0" smtClean="0">
                <a:latin typeface="Georgia" charset="0"/>
                <a:cs typeface="ＭＳ Ｐゴシック" charset="0"/>
              </a:rPr>
              <a:t>AND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Georgia" charset="0"/>
                <a:cs typeface="ＭＳ Ｐゴシック" charset="0"/>
              </a:rPr>
              <a:t>Final approval of the version to be published</a:t>
            </a:r>
          </a:p>
          <a:p>
            <a:pPr marL="457200" indent="-457200">
              <a:buAutoNum type="arabicParenR"/>
            </a:pPr>
            <a:endParaRPr lang="en-US" dirty="0" smtClean="0">
              <a:latin typeface="Georgia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charset="0"/>
                <a:cs typeface="ＭＳ Ｐゴシック" charset="0"/>
              </a:rPr>
              <a:t>ICMJE (1978)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u 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os_ppt__template_v7 1">
    <a:dk1>
      <a:srgbClr val="323D43"/>
    </a:dk1>
    <a:lt1>
      <a:srgbClr val="FFFFFF"/>
    </a:lt1>
    <a:dk2>
      <a:srgbClr val="014359"/>
    </a:dk2>
    <a:lt2>
      <a:srgbClr val="77ADD3"/>
    </a:lt2>
    <a:accent1>
      <a:srgbClr val="979E45"/>
    </a:accent1>
    <a:accent2>
      <a:srgbClr val="4F5A20"/>
    </a:accent2>
    <a:accent3>
      <a:srgbClr val="FFFFFF"/>
    </a:accent3>
    <a:accent4>
      <a:srgbClr val="293338"/>
    </a:accent4>
    <a:accent5>
      <a:srgbClr val="C9CCB0"/>
    </a:accent5>
    <a:accent6>
      <a:srgbClr val="47511C"/>
    </a:accent6>
    <a:hlink>
      <a:srgbClr val="A67891"/>
    </a:hlink>
    <a:folHlink>
      <a:srgbClr val="8F9E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Edu template.potx</Template>
  <TotalTime>1076</TotalTime>
  <Words>1928</Words>
  <Application>Microsoft Macintosh PowerPoint</Application>
  <PresentationFormat>On-screen Show (4:3)</PresentationFormat>
  <Paragraphs>313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Edu template</vt:lpstr>
      <vt:lpstr>UOS divider slide design</vt:lpstr>
      <vt:lpstr>UOS full bleed image</vt:lpstr>
      <vt:lpstr>\\localhost\Users\Bruce\Desktop\Macintosh HD:Users:Bruce:Desktop:Growth tables.docx!OLE_LINK1</vt:lpstr>
      <vt:lpstr>\\localhost\Users\Bruce\Desktop\Macintosh HD:Users:Bruce:Documents:Multiple authorship paper:Growth tables.docx!OLE_LINK2</vt:lpstr>
      <vt:lpstr>Multiple authorship and the gift economy</vt:lpstr>
      <vt:lpstr>PowerPoint Presentation</vt:lpstr>
      <vt:lpstr>Growing multiple authorship: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should ALWAYS receive an authorship credit?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gift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 </dc:title>
  <dc:creator>Dpcstudio</dc:creator>
  <cp:lastModifiedBy>Bruce</cp:lastModifiedBy>
  <cp:revision>85</cp:revision>
  <dcterms:created xsi:type="dcterms:W3CDTF">2014-09-03T10:15:58Z</dcterms:created>
  <dcterms:modified xsi:type="dcterms:W3CDTF">2016-08-10T19:21:13Z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1334394440</vt:i4>
  </property>
  <property fmtid="{D5CDD505-2E9C-101B-9397-08002B2CF9AE}" pid="3" name="_NewReviewCycle">
    <vt:lpwstr/>
  </property>
  <property fmtid="{D5CDD505-2E9C-101B-9397-08002B2CF9AE}" pid="4" name="_EmailSubject">
    <vt:lpwstr>Templates</vt:lpwstr>
  </property>
  <property fmtid="{D5CDD505-2E9C-101B-9397-08002B2CF9AE}" pid="5" name="_AuthorEmail">
    <vt:lpwstr>S.Maillard-Salin@soton.ac.uk</vt:lpwstr>
  </property>
  <property fmtid="{D5CDD505-2E9C-101B-9397-08002B2CF9AE}" pid="6" name="_AuthorEmailDisplayName">
    <vt:lpwstr>Maillard-Salin S.</vt:lpwstr>
  </property>
</Properties>
</file>